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6858000" cx="9144000"/>
  <p:notesSz cx="6858000" cy="9144000"/>
  <p:embeddedFontLst>
    <p:embeddedFont>
      <p:font typeface="Open Sans SemiBold"/>
      <p:regular r:id="rId97"/>
      <p:bold r:id="rId98"/>
      <p:italic r:id="rId99"/>
      <p:boldItalic r:id="rId100"/>
    </p:embeddedFont>
    <p:embeddedFont>
      <p:font typeface="Open Sans ExtraBold"/>
      <p:bold r:id="rId101"/>
      <p:boldItalic r:id="rId102"/>
    </p:embeddedFont>
    <p:embeddedFont>
      <p:font typeface="Helvetica Neue Light"/>
      <p:regular r:id="rId103"/>
      <p:bold r:id="rId104"/>
      <p:italic r:id="rId105"/>
      <p:boldItalic r:id="rId106"/>
    </p:embeddedFont>
    <p:embeddedFont>
      <p:font typeface="Open Sans"/>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OpenSans-regular.fntdata"/><Relationship Id="rId106" Type="http://schemas.openxmlformats.org/officeDocument/2006/relationships/font" Target="fonts/HelveticaNeueLight-boldItalic.fntdata"/><Relationship Id="rId105" Type="http://schemas.openxmlformats.org/officeDocument/2006/relationships/font" Target="fonts/HelveticaNeueLight-italic.fntdata"/><Relationship Id="rId104" Type="http://schemas.openxmlformats.org/officeDocument/2006/relationships/font" Target="fonts/HelveticaNeueLight-bold.fntdata"/><Relationship Id="rId109" Type="http://schemas.openxmlformats.org/officeDocument/2006/relationships/font" Target="fonts/OpenSans-italic.fntdata"/><Relationship Id="rId108" Type="http://schemas.openxmlformats.org/officeDocument/2006/relationships/font" Target="fonts/OpenSans-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Light-regular.fntdata"/><Relationship Id="rId102" Type="http://schemas.openxmlformats.org/officeDocument/2006/relationships/font" Target="fonts/OpenSansExtraBold-boldItalic.fntdata"/><Relationship Id="rId101" Type="http://schemas.openxmlformats.org/officeDocument/2006/relationships/font" Target="fonts/OpenSansExtraBold-bold.fntdata"/><Relationship Id="rId100" Type="http://schemas.openxmlformats.org/officeDocument/2006/relationships/font" Target="fonts/OpenSansSemiBold-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OpenSansSemiBold-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OpenSansSemiBold-italic.fntdata"/><Relationship Id="rId10" Type="http://schemas.openxmlformats.org/officeDocument/2006/relationships/slide" Target="slides/slide5.xml"/><Relationship Id="rId98" Type="http://schemas.openxmlformats.org/officeDocument/2006/relationships/font" Target="fonts/OpenSansSemiBold-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OpenSans-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rbyte.com/algorithm/generate-n-primes-sieve-of-eratosthenes-algorithm"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rbyte.com/algorithm/generate-n-primes-sieve-of-eratosthenes-algorith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462811c81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462811c8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can explain what refactoring means.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knows any refactoring strategies.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462811c8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462811c8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462811c81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462811c8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462811c8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62811c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360fe5d95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60fe5d9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36173de77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6173de7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question may be slightly different, such as instead of writing a function that takes an input, you might write a function that prints from 1 to 100.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 some people say "reppel-it" and some say "reppel dot i t." Either way is probably fine.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464671870_2_1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464671870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Repl.it offers tons of different languages and gets you started in a properly configured coding environment super quickly.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464671870_2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64671870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464671870_2_1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64671870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your solution is correct, you'll see the desired output in the console on the right.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Otherwise, you can use the output (errors, return values, etc) to debug your code!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Depending on how your write your function, you may need to include a "print" statement in front of your function call.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464671870_2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464671870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It's not necessary to use repl.it at any point throughout this workshop. However, if you want to use it to try your solutions and debug your code, it's a great tool! It's also really useful for sharing your solutions with other people.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5b23c9c09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5b23c9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464671870_2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6467187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FizzBuzz is a simple problem that many interviewers and recruiters use in initial phone screens or other early interview stages as a quick "gut check" to see if you have any programming experience. Many developers still get this one wrong!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completely, especially the tip about taking a picture. Give attendees a minute to pull the slides up from their email or take a picture of the problem.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464671870_2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64671870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Questions might include:</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Should the function account for whether the input is not a number? (type-checking)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Should the function return anything?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Should the function work for negative numbers?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participants to raise their hands and engage!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464671870_2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46467187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not the only way to plan your answer.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Also, you can do this with pencil and paper, on a whiteboard, or by explaining out loud.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explain psuedocode. Then 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5013fe820_0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5013fe82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Here's a solution that translates the steps into Python.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 the next slide, we'll use repl.it to check this solution!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and allow participants to read the code for themselves.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5013fe820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5013fe82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Play the video. Let participants think about it.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participants if they can see what went wrong. (The function never prints "FizzBuzz"),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464671870_2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64671870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this control flow structure, the function checks if the current number is divisible by 3. If it is, the program prints Fizz and moves on to the next number. If a number is divisible by 3 AND 5, it never makes it to the final check, so it will never print FizzBuzz.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Play the video.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464671870_2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464671870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616757ab3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616757ab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3616757ab3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616757ab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616757ab3_0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616757ab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3616757ab3_0_1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616757ab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3616757ab3_0_1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616757ab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3464671870_2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64671870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participants if they're ready for their first challenge!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minute to write this down or take notes if they want.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3360fe5d95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360fe5d9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3360fe5d95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360fe5d9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solve the problems in whatever language you prefer, but for this workshop solutions will only be presented in Python.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Wait for everyone to partner up. If there is an odd number of people, you can decide if you want to work with someone or allow groups of 3.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It's important for people to work together!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464671870_2_6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464671870_2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a partner.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there are any questions about how the process works.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decided who will be the interviewer and who will be the candidate for the first problem.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b10c4269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b10c42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Any questions that you have about these problems should be answered in the interviewer script.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 answer is NOT in the interview script, the interviewer gets to decide the correct answer and the candidate should treat it as fact.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everyone is ready to begin.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Keep time! If you are not diligent about the time, it will absolutely run over, especially if participants are stuck.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b10c42698_0_2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b10c4269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Time's up! Let's share some solutions.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wants to share their solution.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they do, open another browser tab and navigate to the URL they share with you.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them to explain their solution and for participants to discuss!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Max time per solution: 5 minutes.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360fe5d95_0_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360fe5d9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464671870_2_6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464671870_2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ef7d08abe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ef7d08ab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Talk about Citrix, the presenting company of the module.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They are hiring hackers! Point students to the career page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4eb2918eff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4eb2918e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eb2918eff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eb2918e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eb2918eff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eb2918e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b10c42698_0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b10c4269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b10c42698_0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b10c4269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eebdea67f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eebdea6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b10c42698_0_2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b10c4269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Any questions that you have about these problems should be answered in the interviewer script.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 answer is NOT in the interview script, the interviewer gets to decide the correct answer and the candidate should treat it as fact.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everyone is ready to begin.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Keep time! If you are not diligent about the time, it will absolutely run over, especially if participants are stuck.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b10c42698_0_2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b10c4269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Time's up! Let's share some solutions.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wants to share their solution.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they do, open another browser tab and navigate to the URL they share with you.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them to explain their solution and for participants to discuss!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Max time per solution: 5 minutes.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b10c42698_0_2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b10c4269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adapted form </a:t>
            </a:r>
            <a:r>
              <a:rPr lang="en" u="sng">
                <a:solidFill>
                  <a:schemeClr val="hlink"/>
                </a:solidFill>
                <a:hlinkClick r:id="rId2"/>
              </a:rPr>
              <a:t>https://coderbyte.com/algorithm/generate-n-primes-sieve-of-eratosthenes-algorithm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b10c42698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b10c4269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adapted form </a:t>
            </a:r>
            <a:r>
              <a:rPr lang="en" u="sng">
                <a:solidFill>
                  <a:schemeClr val="hlink"/>
                </a:solidFill>
                <a:hlinkClick r:id="rId2"/>
              </a:rPr>
              <a:t>https://coderbyte.com/algorithm/generate-n-primes-sieve-of-eratosthenes-algorithm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eebdea67f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eebdea6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eebdea67f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eebdea6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eebdea67f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eebdea6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4b10c42698_0_2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4b10c4269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4b10c42698_0_3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b10c4269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eebdea67f_0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eebdea6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eebdea67f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eebdea67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eebdea67f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eebdea6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eebdea67f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eebdea6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4eebdea67f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eebdea67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eebdea67f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eebdea67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b10c42698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b10c4269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Any questions that you have about these problems should be answered in the interviewer script.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 answer is NOT in the interview script, the interviewer gets to decide the correct answer and the candidate should treat it as fact.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everyone is ready to begin.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Keep time! If you are not diligent about the time, it will absolutely run over, especially if participants are stuck.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4b10c42698_0_2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b10c4269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Time's up! Let's share some solutions.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wants to share their solution.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they do, open another browser tab and navigate to the URL they share with you.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them to explain their solution and for participants to discuss!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Max time per solution: 5 minutes.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4b10c42698_0_1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b10c4269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4b10c42698_0_1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4b10c4269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4eebdea67f_0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4eebdea67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4eebdea67f_0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4eebdea6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eebdea67f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eebdea67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eebdea67f_0_1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eebdea6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4b10c42698_0_1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4b10c4269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5013fe820_0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013fe82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b10c42698_0_1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b10c4269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4eebdea67f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4eebdea6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eebdea67f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4eebdea6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eebdea67f_0_1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eebdea67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4eebdea67f_0_1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4eebdea67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4eebdea67f_0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4eebdea67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4eebdea67f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4eebdea67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4eebdea67f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4eebdea6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4eebdea67f_0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4eebdea67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3360fe5d95_0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360fe5d9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462811c81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462811c8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3360fe5d95_0_2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360fe5d9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342900" lvl="0" marL="457200" rtl="0" algn="l">
              <a:spcBef>
                <a:spcPts val="0"/>
              </a:spcBef>
              <a:spcAft>
                <a:spcPts val="0"/>
              </a:spcAft>
              <a:buClr>
                <a:schemeClr val="dk1"/>
              </a:buClr>
              <a:buSzPts val="1800"/>
              <a:buFont typeface="Open Sans"/>
              <a:buChar char="●"/>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3360fe5d95_0_2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360fe5d95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they take the quiz and survey! We use this feedback to continually improve our workshops and to learn what content you're looking for!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3360fe5d95_0_2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60fe5d9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3360fe5d95_0_2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360fe5d9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that learning shouldn't stop when the presentation ends!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2b651d56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2b651d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didn't sign up for the career lab during check-in, you can do so at anytime at the URL above!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ef7d08abe_0_1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5ef7d08ab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Let students know they can drop their resume with Citrix and get connected to a recruiter directly!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3616757ab3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616757ab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is an additional problem you can try later!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616757ab3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616757ab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is an additional problem you can try later!</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b105268cf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4b105268c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is an additional problem you can try later!</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b105268cf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b105268c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is an additional problem you can try later!</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462811c81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462811c8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3360fe5d95_0_3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360fe5d9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3360fe5d95_0_3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360fe5d9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 name="Shape 7"/>
        <p:cNvGrpSpPr/>
        <p:nvPr/>
      </p:nvGrpSpPr>
      <p:grpSpPr>
        <a:xfrm>
          <a:off x="0" y="0"/>
          <a:ext cx="0" cy="0"/>
          <a:chOff x="0" y="0"/>
          <a:chExt cx="0" cy="0"/>
        </a:xfrm>
      </p:grpSpPr>
      <p:sp>
        <p:nvSpPr>
          <p:cNvPr id="8" name="Google Shape;8;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 name="Google Shape;9;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 name="Google Shape;10;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 name="Google Shape;11;p2"/>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12" name="Google Shape;12;p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3" name="Google Shape;13;p2"/>
          <p:cNvPicPr preferRelativeResize="0"/>
          <p:nvPr/>
        </p:nvPicPr>
        <p:blipFill>
          <a:blip r:embed="rId3">
            <a:alphaModFix/>
          </a:blip>
          <a:stretch>
            <a:fillRect/>
          </a:stretch>
        </p:blipFill>
        <p:spPr>
          <a:xfrm>
            <a:off x="2225676" y="42638"/>
            <a:ext cx="1178075" cy="444125"/>
          </a:xfrm>
          <a:prstGeom prst="rect">
            <a:avLst/>
          </a:prstGeom>
          <a:noFill/>
          <a:ln>
            <a:noFill/>
          </a:ln>
        </p:spPr>
      </p:pic>
      <p:sp>
        <p:nvSpPr>
          <p:cNvPr id="14" name="Google Shape;14;p2"/>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78" name="Shape 78"/>
        <p:cNvGrpSpPr/>
        <p:nvPr/>
      </p:nvGrpSpPr>
      <p:grpSpPr>
        <a:xfrm>
          <a:off x="0" y="0"/>
          <a:ext cx="0" cy="0"/>
          <a:chOff x="0" y="0"/>
          <a:chExt cx="0" cy="0"/>
        </a:xfrm>
      </p:grpSpPr>
      <p:sp>
        <p:nvSpPr>
          <p:cNvPr id="79" name="Google Shape;79;p1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5" name="Shape 15"/>
        <p:cNvGrpSpPr/>
        <p:nvPr/>
      </p:nvGrpSpPr>
      <p:grpSpPr>
        <a:xfrm>
          <a:off x="0" y="0"/>
          <a:ext cx="0" cy="0"/>
          <a:chOff x="0" y="0"/>
          <a:chExt cx="0" cy="0"/>
        </a:xfrm>
      </p:grpSpPr>
      <p:sp>
        <p:nvSpPr>
          <p:cNvPr id="16" name="Google Shape;16;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7" name="Google Shape;17;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8" name="Google Shape;18;p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9" name="Google Shape;19;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0" name="Google Shape;20;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1" name="Google Shape;21;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2" name="Google Shape;22;p3"/>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3" name="Google Shape;23;p3"/>
          <p:cNvPicPr preferRelativeResize="0"/>
          <p:nvPr/>
        </p:nvPicPr>
        <p:blipFill>
          <a:blip r:embed="rId3">
            <a:alphaModFix/>
          </a:blip>
          <a:stretch>
            <a:fillRect/>
          </a:stretch>
        </p:blipFill>
        <p:spPr>
          <a:xfrm>
            <a:off x="2225676" y="42638"/>
            <a:ext cx="1178075" cy="444125"/>
          </a:xfrm>
          <a:prstGeom prst="rect">
            <a:avLst/>
          </a:prstGeom>
          <a:noFill/>
          <a:ln>
            <a:noFill/>
          </a:ln>
        </p:spPr>
      </p:pic>
      <p:sp>
        <p:nvSpPr>
          <p:cNvPr id="24" name="Google Shape;24;p3"/>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5" name="Shape 25"/>
        <p:cNvGrpSpPr/>
        <p:nvPr/>
      </p:nvGrpSpPr>
      <p:grpSpPr>
        <a:xfrm>
          <a:off x="0" y="0"/>
          <a:ext cx="0" cy="0"/>
          <a:chOff x="0" y="0"/>
          <a:chExt cx="0" cy="0"/>
        </a:xfrm>
      </p:grpSpPr>
      <p:sp>
        <p:nvSpPr>
          <p:cNvPr id="26" name="Google Shape;26;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7" name="Google Shape;27;p4"/>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8" name="Google Shape;28;p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9" name="Google Shape;29;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0" name="Google Shape;30;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1" name="Google Shape;31;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2" name="Google Shape;32;p4"/>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33" name="Google Shape;33;p4"/>
          <p:cNvPicPr preferRelativeResize="0"/>
          <p:nvPr/>
        </p:nvPicPr>
        <p:blipFill>
          <a:blip r:embed="rId3">
            <a:alphaModFix/>
          </a:blip>
          <a:stretch>
            <a:fillRect/>
          </a:stretch>
        </p:blipFill>
        <p:spPr>
          <a:xfrm>
            <a:off x="2225676" y="42638"/>
            <a:ext cx="1178075" cy="444125"/>
          </a:xfrm>
          <a:prstGeom prst="rect">
            <a:avLst/>
          </a:prstGeom>
          <a:noFill/>
          <a:ln>
            <a:noFill/>
          </a:ln>
        </p:spPr>
      </p:pic>
      <p:sp>
        <p:nvSpPr>
          <p:cNvPr id="34" name="Google Shape;34;p4"/>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7120" r="3991" t="0"/>
          <a:stretch/>
        </p:blipFill>
        <p:spPr>
          <a:xfrm>
            <a:off x="0" y="0"/>
            <a:ext cx="9144000" cy="6858000"/>
          </a:xfrm>
          <a:prstGeom prst="rect">
            <a:avLst/>
          </a:prstGeom>
          <a:noFill/>
          <a:ln>
            <a:noFill/>
          </a:ln>
        </p:spPr>
      </p:pic>
      <p:sp>
        <p:nvSpPr>
          <p:cNvPr id="37" name="Google Shape;37;p5"/>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5"/>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40" name="Google Shape;40;p5"/>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41" name="Google Shape;41;p5"/>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42" name="Google Shape;42;p5"/>
          <p:cNvPicPr preferRelativeResize="0"/>
          <p:nvPr/>
        </p:nvPicPr>
        <p:blipFill>
          <a:blip r:embed="rId3">
            <a:alphaModFix/>
          </a:blip>
          <a:stretch>
            <a:fillRect/>
          </a:stretch>
        </p:blipFill>
        <p:spPr>
          <a:xfrm>
            <a:off x="3154215" y="4415527"/>
            <a:ext cx="2835570" cy="606827"/>
          </a:xfrm>
          <a:prstGeom prst="rect">
            <a:avLst/>
          </a:prstGeom>
          <a:noFill/>
          <a:ln>
            <a:noFill/>
          </a:ln>
        </p:spPr>
      </p:pic>
      <p:sp>
        <p:nvSpPr>
          <p:cNvPr id="43" name="Google Shape;43;p5"/>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4" name="Google Shape;44;p5"/>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5" name="Shape 45"/>
        <p:cNvGrpSpPr/>
        <p:nvPr/>
      </p:nvGrpSpPr>
      <p:grpSpPr>
        <a:xfrm>
          <a:off x="0" y="0"/>
          <a:ext cx="0" cy="0"/>
          <a:chOff x="0" y="0"/>
          <a:chExt cx="0" cy="0"/>
        </a:xfrm>
      </p:grpSpPr>
      <p:sp>
        <p:nvSpPr>
          <p:cNvPr id="46" name="Google Shape;46;p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8"/>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2" name="Google Shape;52;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3" name="Google Shape;53;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4" name="Google Shape;54;p8"/>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5" name="Shape 55"/>
        <p:cNvGrpSpPr/>
        <p:nvPr/>
      </p:nvGrpSpPr>
      <p:grpSpPr>
        <a:xfrm>
          <a:off x="0" y="0"/>
          <a:ext cx="0" cy="0"/>
          <a:chOff x="0" y="0"/>
          <a:chExt cx="0" cy="0"/>
        </a:xfrm>
      </p:grpSpPr>
      <p:sp>
        <p:nvSpPr>
          <p:cNvPr id="56" name="Google Shape;56;p9"/>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8" name="Google Shape;58;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9" name="Google Shape;59;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0" name="Google Shape;60;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 name="Google Shape;61;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62" name="Google Shape;62;p9"/>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3" name="Shape 63"/>
        <p:cNvGrpSpPr/>
        <p:nvPr/>
      </p:nvGrpSpPr>
      <p:grpSpPr>
        <a:xfrm>
          <a:off x="0" y="0"/>
          <a:ext cx="0" cy="0"/>
          <a:chOff x="0" y="0"/>
          <a:chExt cx="0" cy="0"/>
        </a:xfrm>
      </p:grpSpPr>
      <p:sp>
        <p:nvSpPr>
          <p:cNvPr id="64" name="Google Shape;64;p10"/>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6" name="Google Shape;66;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7" name="Google Shape;67;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8" name="Google Shape;68;p1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9" name="Google Shape;69;p10"/>
          <p:cNvSpPr txBox="1"/>
          <p:nvPr/>
        </p:nvSpPr>
        <p:spPr>
          <a:xfrm>
            <a:off x="2543375" y="2048950"/>
            <a:ext cx="4055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70" name="Google Shape;70;p10"/>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b="1938" l="14405" r="4707" t="7036"/>
          <a:stretch/>
        </p:blipFill>
        <p:spPr>
          <a:xfrm>
            <a:off x="0" y="0"/>
            <a:ext cx="9144003" cy="6857999"/>
          </a:xfrm>
          <a:prstGeom prst="rect">
            <a:avLst/>
          </a:prstGeom>
          <a:noFill/>
          <a:ln>
            <a:noFill/>
          </a:ln>
        </p:spPr>
      </p:pic>
      <p:sp>
        <p:nvSpPr>
          <p:cNvPr id="73" name="Google Shape;73;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1"/>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75" name="Google Shape;75;p11"/>
          <p:cNvSpPr txBox="1"/>
          <p:nvPr/>
        </p:nvSpPr>
        <p:spPr>
          <a:xfrm>
            <a:off x="986238" y="2796643"/>
            <a:ext cx="7171500" cy="18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Bug-free Coding with SPARK Ada</a:t>
            </a:r>
            <a:endParaRPr b="1" sz="4800">
              <a:solidFill>
                <a:srgbClr val="EAEAEA"/>
              </a:solidFill>
              <a:latin typeface="Open Sans"/>
              <a:ea typeface="Open Sans"/>
              <a:cs typeface="Open Sans"/>
              <a:sym typeface="Open Sans"/>
            </a:endParaRPr>
          </a:p>
        </p:txBody>
      </p:sp>
      <p:sp>
        <p:nvSpPr>
          <p:cNvPr id="76" name="Google Shape;76;p11"/>
          <p:cNvSpPr/>
          <p:nvPr/>
        </p:nvSpPr>
        <p:spPr>
          <a:xfrm>
            <a:off x="3863100" y="2242466"/>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
        <p:nvSpPr>
          <p:cNvPr id="77" name="Google Shape;77;p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7" name="Shape 47"/>
        <p:cNvGrpSpPr/>
        <p:nvPr/>
      </p:nvGrpSpPr>
      <p:grpSpPr>
        <a:xfrm>
          <a:off x="0" y="0"/>
          <a:ext cx="0" cy="0"/>
          <a:chOff x="0" y="0"/>
          <a:chExt cx="0" cy="0"/>
        </a:xfrm>
      </p:grpSpPr>
      <p:sp>
        <p:nvSpPr>
          <p:cNvPr id="48" name="Google Shape;48;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drive.google.com/file/d/1AvhAPxY-KD7n7TWQW5L2DuugiyU8n6F7/view" TargetMode="Externa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drive.google.com/file/d/11xKjy_EJacwezpxySYkZZFHsqayDvrmU/view"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33.png"/><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4.png"/><Relationship Id="rId4" Type="http://schemas.openxmlformats.org/officeDocument/2006/relationships/hyperlink" Target="http://mlhlocal.host/citrix-resume-drop"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2771087" y="5166600"/>
            <a:ext cx="3601825" cy="135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2"/>
          <p:cNvSpPr txBox="1"/>
          <p:nvPr/>
        </p:nvSpPr>
        <p:spPr>
          <a:xfrm>
            <a:off x="841500" y="1970275"/>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latin typeface="Open Sans"/>
                <a:ea typeface="Open Sans"/>
                <a:cs typeface="Open Sans"/>
                <a:sym typeface="Open Sans"/>
              </a:rPr>
              <a:t>Tip #4: </a:t>
            </a:r>
            <a:r>
              <a:rPr lang="en" sz="3600">
                <a:solidFill>
                  <a:schemeClr val="dk1"/>
                </a:solidFill>
                <a:latin typeface="Open Sans"/>
                <a:ea typeface="Open Sans"/>
                <a:cs typeface="Open Sans"/>
                <a:sym typeface="Open Sans"/>
              </a:rPr>
              <a:t>It's important to refactor!</a:t>
            </a:r>
            <a:endParaRPr b="1" sz="3600">
              <a:solidFill>
                <a:schemeClr val="dk1"/>
              </a:solidFill>
              <a:latin typeface="Open Sans"/>
              <a:ea typeface="Open Sans"/>
              <a:cs typeface="Open Sans"/>
              <a:sym typeface="Open Sans"/>
            </a:endParaRPr>
          </a:p>
        </p:txBody>
      </p:sp>
      <p:sp>
        <p:nvSpPr>
          <p:cNvPr id="162" name="Google Shape;162;p22"/>
          <p:cNvSpPr txBox="1"/>
          <p:nvPr/>
        </p:nvSpPr>
        <p:spPr>
          <a:xfrm>
            <a:off x="917700" y="3410000"/>
            <a:ext cx="4180200" cy="2719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1000"/>
              </a:spcAft>
              <a:buNone/>
            </a:pPr>
            <a:r>
              <a:rPr lang="en" sz="2000">
                <a:solidFill>
                  <a:schemeClr val="dk1"/>
                </a:solidFill>
                <a:latin typeface="Open Sans"/>
                <a:ea typeface="Open Sans"/>
                <a:cs typeface="Open Sans"/>
                <a:sym typeface="Open Sans"/>
              </a:rPr>
              <a:t>Once you're satisfied with the way your function works, pause and think about how you can refactor. Remember to talk through what you're doing! Say "I want to refactor this line, because  . . . "</a:t>
            </a:r>
            <a:endParaRPr sz="2000">
              <a:solidFill>
                <a:schemeClr val="dk1"/>
              </a:solidFill>
              <a:latin typeface="Open Sans"/>
              <a:ea typeface="Open Sans"/>
              <a:cs typeface="Open Sans"/>
              <a:sym typeface="Open Sans"/>
            </a:endParaRPr>
          </a:p>
        </p:txBody>
      </p:sp>
      <p:sp>
        <p:nvSpPr>
          <p:cNvPr id="163" name="Google Shape;163;p22"/>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64" name="Google Shape;164;p22"/>
          <p:cNvPicPr preferRelativeResize="0"/>
          <p:nvPr/>
        </p:nvPicPr>
        <p:blipFill>
          <a:blip r:embed="rId3">
            <a:alphaModFix/>
          </a:blip>
          <a:stretch>
            <a:fillRect/>
          </a:stretch>
        </p:blipFill>
        <p:spPr>
          <a:xfrm>
            <a:off x="5099600" y="3200575"/>
            <a:ext cx="3138649" cy="313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nvSpPr>
        <p:spPr>
          <a:xfrm>
            <a:off x="841500" y="1917463"/>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 thoroughly when you've finished.</a:t>
            </a:r>
            <a:endParaRPr b="1" sz="3000">
              <a:solidFill>
                <a:schemeClr val="dk1"/>
              </a:solidFill>
              <a:latin typeface="Open Sans"/>
              <a:ea typeface="Open Sans"/>
              <a:cs typeface="Open Sans"/>
              <a:sym typeface="Open Sans"/>
            </a:endParaRPr>
          </a:p>
        </p:txBody>
      </p:sp>
      <p:sp>
        <p:nvSpPr>
          <p:cNvPr id="170" name="Google Shape;170;p23"/>
          <p:cNvSpPr txBox="1"/>
          <p:nvPr/>
        </p:nvSpPr>
        <p:spPr>
          <a:xfrm>
            <a:off x="772800" y="3461225"/>
            <a:ext cx="4751700" cy="3042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1000"/>
              </a:spcAft>
              <a:buNone/>
            </a:pPr>
            <a:r>
              <a:rPr lang="en" sz="2000">
                <a:solidFill>
                  <a:schemeClr val="dk1"/>
                </a:solidFill>
                <a:latin typeface="Open Sans"/>
                <a:ea typeface="Open Sans"/>
                <a:cs typeface="Open Sans"/>
                <a:sym typeface="Open Sans"/>
              </a:rPr>
              <a:t>Some companies actually place a higher value on your ability to explain how your answer works and why you made the choices that you did than the answer itself.  Talk about what your solution does, why you chose this over that, etc. </a:t>
            </a:r>
            <a:endParaRPr sz="2000">
              <a:solidFill>
                <a:schemeClr val="dk1"/>
              </a:solidFill>
              <a:latin typeface="Open Sans"/>
              <a:ea typeface="Open Sans"/>
              <a:cs typeface="Open Sans"/>
              <a:sym typeface="Open Sans"/>
            </a:endParaRPr>
          </a:p>
        </p:txBody>
      </p:sp>
      <p:sp>
        <p:nvSpPr>
          <p:cNvPr id="171" name="Google Shape;171;p23"/>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72" name="Google Shape;172;p23"/>
          <p:cNvPicPr preferRelativeResize="0"/>
          <p:nvPr/>
        </p:nvPicPr>
        <p:blipFill>
          <a:blip r:embed="rId3">
            <a:alphaModFix/>
          </a:blip>
          <a:stretch>
            <a:fillRect/>
          </a:stretch>
        </p:blipFill>
        <p:spPr>
          <a:xfrm>
            <a:off x="5405475" y="3308925"/>
            <a:ext cx="3041925" cy="304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nvSpPr>
        <p:spPr>
          <a:xfrm>
            <a:off x="841500" y="17709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#6: </a:t>
            </a:r>
            <a:r>
              <a:rPr lang="en" sz="3000">
                <a:solidFill>
                  <a:schemeClr val="dk1"/>
                </a:solidFill>
                <a:latin typeface="Open Sans"/>
                <a:ea typeface="Open Sans"/>
                <a:cs typeface="Open Sans"/>
                <a:sym typeface="Open Sans"/>
              </a:rPr>
              <a:t>Watch the time. </a:t>
            </a:r>
            <a:endParaRPr b="1" sz="3000">
              <a:solidFill>
                <a:schemeClr val="dk1"/>
              </a:solidFill>
              <a:latin typeface="Open Sans"/>
              <a:ea typeface="Open Sans"/>
              <a:cs typeface="Open Sans"/>
              <a:sym typeface="Open Sans"/>
            </a:endParaRPr>
          </a:p>
        </p:txBody>
      </p:sp>
      <p:sp>
        <p:nvSpPr>
          <p:cNvPr id="178" name="Google Shape;178;p24"/>
          <p:cNvSpPr txBox="1"/>
          <p:nvPr/>
        </p:nvSpPr>
        <p:spPr>
          <a:xfrm>
            <a:off x="1175300" y="3047450"/>
            <a:ext cx="5717400" cy="31773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Break the time down. You want to give yourself something like this: </a:t>
            </a:r>
            <a:endParaRPr sz="2000">
              <a:solidFill>
                <a:schemeClr val="dk1"/>
              </a:solidFill>
              <a:latin typeface="Open Sans"/>
              <a:ea typeface="Open Sans"/>
              <a:cs typeface="Open Sans"/>
              <a:sym typeface="Open Sans"/>
            </a:endParaRPr>
          </a:p>
          <a:p>
            <a:pPr indent="-355600" lvl="0" marL="457200" rtl="0" algn="l">
              <a:lnSpc>
                <a:spcPct val="130000"/>
              </a:lnSpc>
              <a:spcBef>
                <a:spcPts val="100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10% to plan </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50% to implement</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20% to refactor</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20% to discuss </a:t>
            </a:r>
            <a:endParaRPr sz="2000">
              <a:solidFill>
                <a:schemeClr val="dk1"/>
              </a:solidFill>
              <a:latin typeface="Open Sans"/>
              <a:ea typeface="Open Sans"/>
              <a:cs typeface="Open Sans"/>
              <a:sym typeface="Open Sans"/>
            </a:endParaRPr>
          </a:p>
        </p:txBody>
      </p:sp>
      <p:sp>
        <p:nvSpPr>
          <p:cNvPr id="179" name="Google Shape;179;p24"/>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80" name="Google Shape;180;p24"/>
          <p:cNvPicPr preferRelativeResize="0"/>
          <p:nvPr/>
        </p:nvPicPr>
        <p:blipFill>
          <a:blip r:embed="rId3">
            <a:alphaModFix/>
          </a:blip>
          <a:stretch>
            <a:fillRect/>
          </a:stretch>
        </p:blipFill>
        <p:spPr>
          <a:xfrm>
            <a:off x="5198975" y="3145981"/>
            <a:ext cx="2980275" cy="2980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5"/>
          <p:cNvSpPr txBox="1"/>
          <p:nvPr/>
        </p:nvSpPr>
        <p:spPr>
          <a:xfrm>
            <a:off x="729575" y="3329925"/>
            <a:ext cx="7970100" cy="34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It is OK to ask questions!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Plan your answer before you begin coding or whiteboarding.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Talk through the parts where you're stuck.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It's important to refactor!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Explain your answer thoroughly when you've finished.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Watch the time. </a:t>
            </a:r>
            <a:endParaRPr sz="2000">
              <a:latin typeface="Open Sans"/>
              <a:ea typeface="Open Sans"/>
              <a:cs typeface="Open Sans"/>
              <a:sym typeface="Open Sans"/>
            </a:endParaRPr>
          </a:p>
        </p:txBody>
      </p:sp>
      <p:sp>
        <p:nvSpPr>
          <p:cNvPr id="186" name="Google Shape;186;p25"/>
          <p:cNvSpPr txBox="1"/>
          <p:nvPr/>
        </p:nvSpPr>
        <p:spPr>
          <a:xfrm>
            <a:off x="841500" y="1445238"/>
            <a:ext cx="7461000" cy="712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To Recap:</a:t>
            </a:r>
            <a:endParaRPr b="1" sz="3000">
              <a:solidFill>
                <a:schemeClr val="dk1"/>
              </a:solidFill>
              <a:latin typeface="Open Sans"/>
              <a:ea typeface="Open Sans"/>
              <a:cs typeface="Open Sans"/>
              <a:sym typeface="Open Sans"/>
            </a:endParaRPr>
          </a:p>
        </p:txBody>
      </p:sp>
      <p:sp>
        <p:nvSpPr>
          <p:cNvPr id="187" name="Google Shape;187;p25"/>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88" name="Google Shape;188;p25"/>
          <p:cNvPicPr preferRelativeResize="0"/>
          <p:nvPr/>
        </p:nvPicPr>
        <p:blipFill>
          <a:blip r:embed="rId3">
            <a:alphaModFix/>
          </a:blip>
          <a:stretch>
            <a:fillRect/>
          </a:stretch>
        </p:blipFill>
        <p:spPr>
          <a:xfrm>
            <a:off x="3190650" y="1580775"/>
            <a:ext cx="2762700" cy="276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6"/>
          <p:cNvPicPr preferRelativeResize="0"/>
          <p:nvPr/>
        </p:nvPicPr>
        <p:blipFill>
          <a:blip r:embed="rId3">
            <a:alphaModFix/>
          </a:blip>
          <a:stretch>
            <a:fillRect/>
          </a:stretch>
        </p:blipFill>
        <p:spPr>
          <a:xfrm>
            <a:off x="1992950" y="2866983"/>
            <a:ext cx="390525" cy="22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901950" y="957250"/>
            <a:ext cx="7340100" cy="9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repl.it</a:t>
            </a:r>
            <a:endParaRPr/>
          </a:p>
        </p:txBody>
      </p:sp>
      <p:sp>
        <p:nvSpPr>
          <p:cNvPr id="199" name="Google Shape;199;p27"/>
          <p:cNvSpPr txBox="1"/>
          <p:nvPr/>
        </p:nvSpPr>
        <p:spPr>
          <a:xfrm>
            <a:off x="266675" y="1743075"/>
            <a:ext cx="4206900" cy="4069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As you work through some of these problems, you might want to check your solutions. While you might not be able to do this in a formal interview, during practice it's a great idea to use a tool like </a:t>
            </a:r>
            <a:r>
              <a:rPr b="1" lang="en" sz="2000">
                <a:solidFill>
                  <a:srgbClr val="5EA5E5"/>
                </a:solidFill>
                <a:latin typeface="Open Sans"/>
                <a:ea typeface="Open Sans"/>
                <a:cs typeface="Open Sans"/>
                <a:sym typeface="Open Sans"/>
              </a:rPr>
              <a:t>repl.it</a:t>
            </a:r>
            <a:r>
              <a:rPr lang="en" sz="2000">
                <a:solidFill>
                  <a:schemeClr val="dk1"/>
                </a:solidFill>
                <a:latin typeface="Open Sans"/>
                <a:ea typeface="Open Sans"/>
                <a:cs typeface="Open Sans"/>
                <a:sym typeface="Open Sans"/>
              </a:rPr>
              <a:t> to debug or share your code! </a:t>
            </a:r>
            <a:endParaRPr sz="2000"/>
          </a:p>
        </p:txBody>
      </p:sp>
      <p:pic>
        <p:nvPicPr>
          <p:cNvPr id="200" name="Google Shape;200;p27"/>
          <p:cNvPicPr preferRelativeResize="0"/>
          <p:nvPr/>
        </p:nvPicPr>
        <p:blipFill>
          <a:blip r:embed="rId3">
            <a:alphaModFix/>
          </a:blip>
          <a:stretch>
            <a:fillRect/>
          </a:stretch>
        </p:blipFill>
        <p:spPr>
          <a:xfrm>
            <a:off x="4586550" y="2096563"/>
            <a:ext cx="4365626" cy="336223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8"/>
          <p:cNvPicPr preferRelativeResize="0"/>
          <p:nvPr/>
        </p:nvPicPr>
        <p:blipFill>
          <a:blip r:embed="rId3">
            <a:alphaModFix/>
          </a:blip>
          <a:stretch>
            <a:fillRect/>
          </a:stretch>
        </p:blipFill>
        <p:spPr>
          <a:xfrm>
            <a:off x="1564597" y="1977700"/>
            <a:ext cx="6014794" cy="4679500"/>
          </a:xfrm>
          <a:prstGeom prst="rect">
            <a:avLst/>
          </a:prstGeom>
          <a:noFill/>
          <a:ln cap="flat" cmpd="sng" w="9525">
            <a:solidFill>
              <a:schemeClr val="dk2"/>
            </a:solidFill>
            <a:prstDash val="solid"/>
            <a:round/>
            <a:headEnd len="sm" w="sm" type="none"/>
            <a:tailEnd len="sm" w="sm" type="none"/>
          </a:ln>
        </p:spPr>
      </p:pic>
      <p:sp>
        <p:nvSpPr>
          <p:cNvPr id="206" name="Google Shape;206;p28"/>
          <p:cNvSpPr txBox="1"/>
          <p:nvPr/>
        </p:nvSpPr>
        <p:spPr>
          <a:xfrm>
            <a:off x="403950" y="905725"/>
            <a:ext cx="83361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Open Sans"/>
                <a:ea typeface="Open Sans"/>
                <a:cs typeface="Open Sans"/>
                <a:sym typeface="Open Sans"/>
              </a:rPr>
              <a:t>Step 1</a:t>
            </a:r>
            <a:r>
              <a:rPr b="1" lang="en" sz="2000">
                <a:solidFill>
                  <a:schemeClr val="dk1"/>
                </a:solidFill>
                <a:latin typeface="Open Sans"/>
                <a:ea typeface="Open Sans"/>
                <a:cs typeface="Open Sans"/>
                <a:sym typeface="Open Sans"/>
              </a:rPr>
              <a:t>: </a:t>
            </a:r>
            <a:r>
              <a:rPr lang="en" sz="2000">
                <a:solidFill>
                  <a:schemeClr val="dk1"/>
                </a:solidFill>
                <a:latin typeface="Open Sans"/>
                <a:ea typeface="Open Sans"/>
                <a:cs typeface="Open Sans"/>
                <a:sym typeface="Open Sans"/>
              </a:rPr>
              <a:t>On </a:t>
            </a:r>
            <a:r>
              <a:rPr b="1" lang="en" sz="2000">
                <a:solidFill>
                  <a:schemeClr val="dk1"/>
                </a:solidFill>
                <a:latin typeface="Open Sans"/>
                <a:ea typeface="Open Sans"/>
                <a:cs typeface="Open Sans"/>
                <a:sym typeface="Open Sans"/>
              </a:rPr>
              <a:t>repl.it</a:t>
            </a:r>
            <a:r>
              <a:rPr lang="en" sz="2000">
                <a:solidFill>
                  <a:schemeClr val="dk1"/>
                </a:solidFill>
                <a:latin typeface="Open Sans"/>
                <a:ea typeface="Open Sans"/>
                <a:cs typeface="Open Sans"/>
                <a:sym typeface="Open Sans"/>
              </a:rPr>
              <a:t>, search for the language you want to use. </a:t>
            </a:r>
            <a:endParaRPr b="1" sz="20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9"/>
          <p:cNvSpPr txBox="1"/>
          <p:nvPr/>
        </p:nvSpPr>
        <p:spPr>
          <a:xfrm>
            <a:off x="502500" y="807375"/>
            <a:ext cx="8139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Open Sans"/>
                <a:ea typeface="Open Sans"/>
                <a:cs typeface="Open Sans"/>
                <a:sym typeface="Open Sans"/>
              </a:rPr>
              <a:t>Step 2: </a:t>
            </a:r>
            <a:r>
              <a:rPr lang="en" sz="2000">
                <a:solidFill>
                  <a:schemeClr val="dk1"/>
                </a:solidFill>
                <a:latin typeface="Open Sans"/>
                <a:ea typeface="Open Sans"/>
                <a:cs typeface="Open Sans"/>
                <a:sym typeface="Open Sans"/>
              </a:rPr>
              <a:t>Type your solution in the code editor on the left. </a:t>
            </a:r>
            <a:endParaRPr b="1" sz="2000">
              <a:solidFill>
                <a:schemeClr val="dk1"/>
              </a:solidFill>
              <a:latin typeface="Open Sans"/>
              <a:ea typeface="Open Sans"/>
              <a:cs typeface="Open Sans"/>
              <a:sym typeface="Open Sans"/>
            </a:endParaRPr>
          </a:p>
        </p:txBody>
      </p:sp>
      <p:pic>
        <p:nvPicPr>
          <p:cNvPr id="212" name="Google Shape;212;p29"/>
          <p:cNvPicPr preferRelativeResize="0"/>
          <p:nvPr/>
        </p:nvPicPr>
        <p:blipFill>
          <a:blip r:embed="rId3">
            <a:alphaModFix/>
          </a:blip>
          <a:stretch>
            <a:fillRect/>
          </a:stretch>
        </p:blipFill>
        <p:spPr>
          <a:xfrm>
            <a:off x="1469728" y="1893400"/>
            <a:ext cx="6204545" cy="4827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0"/>
          <p:cNvSpPr txBox="1"/>
          <p:nvPr/>
        </p:nvSpPr>
        <p:spPr>
          <a:xfrm>
            <a:off x="354750" y="869225"/>
            <a:ext cx="84345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Open Sans"/>
                <a:ea typeface="Open Sans"/>
                <a:cs typeface="Open Sans"/>
                <a:sym typeface="Open Sans"/>
              </a:rPr>
              <a:t>Step 3: </a:t>
            </a:r>
            <a:r>
              <a:rPr lang="en" sz="2000">
                <a:solidFill>
                  <a:schemeClr val="dk1"/>
                </a:solidFill>
                <a:latin typeface="Open Sans"/>
                <a:ea typeface="Open Sans"/>
                <a:cs typeface="Open Sans"/>
                <a:sym typeface="Open Sans"/>
              </a:rPr>
              <a:t>Call your function and click the Run button. </a:t>
            </a:r>
            <a:endParaRPr b="1" sz="2000">
              <a:solidFill>
                <a:schemeClr val="dk1"/>
              </a:solidFill>
              <a:latin typeface="Open Sans"/>
              <a:ea typeface="Open Sans"/>
              <a:cs typeface="Open Sans"/>
              <a:sym typeface="Open Sans"/>
            </a:endParaRPr>
          </a:p>
        </p:txBody>
      </p:sp>
      <p:pic>
        <p:nvPicPr>
          <p:cNvPr id="218" name="Google Shape;218;p30"/>
          <p:cNvPicPr preferRelativeResize="0"/>
          <p:nvPr/>
        </p:nvPicPr>
        <p:blipFill>
          <a:blip r:embed="rId3">
            <a:alphaModFix/>
          </a:blip>
          <a:stretch>
            <a:fillRect/>
          </a:stretch>
        </p:blipFill>
        <p:spPr>
          <a:xfrm>
            <a:off x="1502862" y="1955250"/>
            <a:ext cx="6138278" cy="47755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1"/>
          <p:cNvSpPr txBox="1"/>
          <p:nvPr/>
        </p:nvSpPr>
        <p:spPr>
          <a:xfrm>
            <a:off x="330863" y="806100"/>
            <a:ext cx="84801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Open Sans"/>
                <a:ea typeface="Open Sans"/>
                <a:cs typeface="Open Sans"/>
                <a:sym typeface="Open Sans"/>
              </a:rPr>
              <a:t>Step 4: </a:t>
            </a:r>
            <a:r>
              <a:rPr lang="en" sz="2000">
                <a:solidFill>
                  <a:schemeClr val="dk1"/>
                </a:solidFill>
                <a:latin typeface="Open Sans"/>
                <a:ea typeface="Open Sans"/>
                <a:cs typeface="Open Sans"/>
                <a:sym typeface="Open Sans"/>
              </a:rPr>
              <a:t>To share a solution later, tell the presenter the name at the end of the URL.</a:t>
            </a:r>
            <a:endParaRPr b="1" sz="2000">
              <a:solidFill>
                <a:schemeClr val="dk1"/>
              </a:solidFill>
              <a:latin typeface="Open Sans"/>
              <a:ea typeface="Open Sans"/>
              <a:cs typeface="Open Sans"/>
              <a:sym typeface="Open Sans"/>
            </a:endParaRPr>
          </a:p>
        </p:txBody>
      </p:sp>
      <p:pic>
        <p:nvPicPr>
          <p:cNvPr id="224" name="Google Shape;224;p31"/>
          <p:cNvPicPr preferRelativeResize="0"/>
          <p:nvPr/>
        </p:nvPicPr>
        <p:blipFill>
          <a:blip r:embed="rId3">
            <a:alphaModFix/>
          </a:blip>
          <a:stretch>
            <a:fillRect/>
          </a:stretch>
        </p:blipFill>
        <p:spPr>
          <a:xfrm>
            <a:off x="1535950" y="1946625"/>
            <a:ext cx="6072100" cy="47240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88" name="Shape 88"/>
        <p:cNvGrpSpPr/>
        <p:nvPr/>
      </p:nvGrpSpPr>
      <p:grpSpPr>
        <a:xfrm>
          <a:off x="0" y="0"/>
          <a:ext cx="0" cy="0"/>
          <a:chOff x="0" y="0"/>
          <a:chExt cx="0" cy="0"/>
        </a:xfrm>
      </p:grpSpPr>
      <p:sp>
        <p:nvSpPr>
          <p:cNvPr id="89" name="Google Shape;89;p14"/>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90" name="Google Shape;90;p14"/>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91" name="Google Shape;91;p14"/>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92" name="Google Shape;92;p14"/>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93" name="Google Shape;93;p14"/>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94" name="Google Shape;94;p14"/>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95" name="Google Shape;95;p14"/>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96" name="Google Shape;96;p14"/>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97" name="Google Shape;97;p14"/>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98" name="Google Shape;98;p14"/>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nvSpPr>
        <p:spPr>
          <a:xfrm>
            <a:off x="392450" y="2230300"/>
            <a:ext cx="4243200" cy="348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Write a function that takes a single input, a number, and prints out 1 through the number. If the number being printed is divisible by 3, print "Fizz" instead of the number itself. If the number being printed is divisible by 5, print "Buzz." If the number being printed is divisible by 3 AND 5, print "FizzBuzz." </a:t>
            </a:r>
            <a:endParaRPr i="1" sz="1800"/>
          </a:p>
        </p:txBody>
      </p:sp>
      <p:sp>
        <p:nvSpPr>
          <p:cNvPr id="230" name="Google Shape;230;p32"/>
          <p:cNvSpPr txBox="1"/>
          <p:nvPr/>
        </p:nvSpPr>
        <p:spPr>
          <a:xfrm>
            <a:off x="832850" y="1620650"/>
            <a:ext cx="2931600" cy="44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Open Sans"/>
                <a:ea typeface="Open Sans"/>
                <a:cs typeface="Open Sans"/>
                <a:sym typeface="Open Sans"/>
              </a:rPr>
              <a:t>Problem Statement:</a:t>
            </a:r>
            <a:endParaRPr b="1" sz="1800">
              <a:solidFill>
                <a:schemeClr val="dk1"/>
              </a:solidFill>
              <a:latin typeface="Open Sans"/>
              <a:ea typeface="Open Sans"/>
              <a:cs typeface="Open Sans"/>
              <a:sym typeface="Open Sans"/>
            </a:endParaRPr>
          </a:p>
        </p:txBody>
      </p:sp>
      <p:sp>
        <p:nvSpPr>
          <p:cNvPr id="231" name="Google Shape;231;p32"/>
          <p:cNvSpPr txBox="1"/>
          <p:nvPr/>
        </p:nvSpPr>
        <p:spPr>
          <a:xfrm>
            <a:off x="461275" y="5567775"/>
            <a:ext cx="2259000" cy="93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5EA5E5"/>
                </a:solidFill>
                <a:latin typeface="Open Sans"/>
                <a:ea typeface="Open Sans"/>
                <a:cs typeface="Open Sans"/>
                <a:sym typeface="Open Sans"/>
              </a:rPr>
              <a:t>Pro-Tip: Take a picture of this problem to refer back to. </a:t>
            </a:r>
            <a:endParaRPr b="1" i="1">
              <a:solidFill>
                <a:srgbClr val="5EA5E5"/>
              </a:solidFill>
              <a:latin typeface="Open Sans"/>
              <a:ea typeface="Open Sans"/>
              <a:cs typeface="Open Sans"/>
              <a:sym typeface="Open Sans"/>
            </a:endParaRPr>
          </a:p>
        </p:txBody>
      </p:sp>
      <p:sp>
        <p:nvSpPr>
          <p:cNvPr id="232" name="Google Shape;232;p32"/>
          <p:cNvSpPr txBox="1"/>
          <p:nvPr>
            <p:ph type="title"/>
          </p:nvPr>
        </p:nvSpPr>
        <p:spPr>
          <a:xfrm>
            <a:off x="900875" y="647750"/>
            <a:ext cx="7340100" cy="9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do a Practice Problem!</a:t>
            </a:r>
            <a:endParaRPr/>
          </a:p>
        </p:txBody>
      </p:sp>
      <p:grpSp>
        <p:nvGrpSpPr>
          <p:cNvPr id="233" name="Google Shape;233;p32"/>
          <p:cNvGrpSpPr/>
          <p:nvPr/>
        </p:nvGrpSpPr>
        <p:grpSpPr>
          <a:xfrm>
            <a:off x="4684117" y="2490726"/>
            <a:ext cx="4010203" cy="4012162"/>
            <a:chOff x="1248950" y="4479490"/>
            <a:chExt cx="6322250" cy="2903996"/>
          </a:xfrm>
        </p:grpSpPr>
        <p:grpSp>
          <p:nvGrpSpPr>
            <p:cNvPr id="234" name="Google Shape;234;p32"/>
            <p:cNvGrpSpPr/>
            <p:nvPr/>
          </p:nvGrpSpPr>
          <p:grpSpPr>
            <a:xfrm>
              <a:off x="1248950" y="4479490"/>
              <a:ext cx="6322250" cy="2903996"/>
              <a:chOff x="1248950" y="4479490"/>
              <a:chExt cx="6322250" cy="2903996"/>
            </a:xfrm>
          </p:grpSpPr>
          <p:sp>
            <p:nvSpPr>
              <p:cNvPr id="235" name="Google Shape;235;p3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32"/>
            <p:cNvSpPr/>
            <p:nvPr/>
          </p:nvSpPr>
          <p:spPr>
            <a:xfrm>
              <a:off x="1364641" y="4518032"/>
              <a:ext cx="2142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1629503" y="4518042"/>
              <a:ext cx="2142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1894365" y="4518042"/>
              <a:ext cx="2142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32"/>
          <p:cNvGrpSpPr/>
          <p:nvPr/>
        </p:nvGrpSpPr>
        <p:grpSpPr>
          <a:xfrm>
            <a:off x="4805425" y="2795185"/>
            <a:ext cx="4007078" cy="3671977"/>
            <a:chOff x="1391095" y="2582325"/>
            <a:chExt cx="3342295" cy="2768378"/>
          </a:xfrm>
        </p:grpSpPr>
        <p:sp>
          <p:nvSpPr>
            <p:cNvPr id="242" name="Google Shape;242;p32"/>
            <p:cNvSpPr txBox="1"/>
            <p:nvPr/>
          </p:nvSpPr>
          <p:spPr>
            <a:xfrm>
              <a:off x="1776890" y="2583203"/>
              <a:ext cx="29565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2</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4</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Buzz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7</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8</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Buzz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11</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13</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14</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FizzBuzz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16</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 . . </a:t>
              </a:r>
              <a:endParaRPr>
                <a:solidFill>
                  <a:srgbClr val="F7D48B"/>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243" name="Google Shape;243;p32"/>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p:txBody>
        </p:sp>
      </p:grpSp>
      <p:sp>
        <p:nvSpPr>
          <p:cNvPr id="244" name="Google Shape;244;p32"/>
          <p:cNvSpPr txBox="1"/>
          <p:nvPr/>
        </p:nvSpPr>
        <p:spPr>
          <a:xfrm>
            <a:off x="5343150" y="1620650"/>
            <a:ext cx="2931600" cy="44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Open Sans"/>
                <a:ea typeface="Open Sans"/>
                <a:cs typeface="Open Sans"/>
                <a:sym typeface="Open Sans"/>
              </a:rPr>
              <a:t>Example Output:</a:t>
            </a:r>
            <a:endParaRPr b="1" sz="18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3"/>
          <p:cNvSpPr txBox="1"/>
          <p:nvPr/>
        </p:nvSpPr>
        <p:spPr>
          <a:xfrm>
            <a:off x="841500" y="144480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latin typeface="Open Sans"/>
                <a:ea typeface="Open Sans"/>
                <a:cs typeface="Open Sans"/>
                <a:sym typeface="Open Sans"/>
              </a:rPr>
              <a:t>Tip #1</a:t>
            </a:r>
            <a:r>
              <a:rPr b="1" lang="en" sz="3600">
                <a:solidFill>
                  <a:schemeClr val="dk1"/>
                </a:solidFill>
                <a:latin typeface="Open Sans"/>
                <a:ea typeface="Open Sans"/>
                <a:cs typeface="Open Sans"/>
                <a:sym typeface="Open Sans"/>
              </a:rPr>
              <a:t>: </a:t>
            </a:r>
            <a:r>
              <a:rPr lang="en" sz="3600">
                <a:solidFill>
                  <a:schemeClr val="dk1"/>
                </a:solidFill>
                <a:latin typeface="Open Sans"/>
                <a:ea typeface="Open Sans"/>
                <a:cs typeface="Open Sans"/>
                <a:sym typeface="Open Sans"/>
              </a:rPr>
              <a:t>Ask questions!</a:t>
            </a:r>
            <a:r>
              <a:rPr lang="en" sz="3600">
                <a:solidFill>
                  <a:schemeClr val="dk1"/>
                </a:solidFill>
                <a:latin typeface="Open Sans"/>
                <a:ea typeface="Open Sans"/>
                <a:cs typeface="Open Sans"/>
                <a:sym typeface="Open Sans"/>
              </a:rPr>
              <a:t> </a:t>
            </a:r>
            <a:endParaRPr b="1" sz="3600">
              <a:solidFill>
                <a:schemeClr val="dk1"/>
              </a:solidFill>
              <a:latin typeface="Open Sans"/>
              <a:ea typeface="Open Sans"/>
              <a:cs typeface="Open Sans"/>
              <a:sym typeface="Open Sans"/>
            </a:endParaRPr>
          </a:p>
        </p:txBody>
      </p:sp>
      <p:sp>
        <p:nvSpPr>
          <p:cNvPr id="250" name="Google Shape;250;p33"/>
          <p:cNvSpPr txBox="1"/>
          <p:nvPr/>
        </p:nvSpPr>
        <p:spPr>
          <a:xfrm>
            <a:off x="672825" y="3090225"/>
            <a:ext cx="5566800" cy="164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What are some questions you might ask before solving this problem? Share example questions. </a:t>
            </a:r>
            <a:endParaRPr sz="2000">
              <a:solidFill>
                <a:schemeClr val="dk1"/>
              </a:solidFill>
              <a:latin typeface="Open Sans"/>
              <a:ea typeface="Open Sans"/>
              <a:cs typeface="Open Sans"/>
              <a:sym typeface="Open Sans"/>
            </a:endParaRPr>
          </a:p>
        </p:txBody>
      </p:sp>
      <p:pic>
        <p:nvPicPr>
          <p:cNvPr id="251" name="Google Shape;251;p33"/>
          <p:cNvPicPr preferRelativeResize="0"/>
          <p:nvPr/>
        </p:nvPicPr>
        <p:blipFill>
          <a:blip r:embed="rId3">
            <a:alphaModFix/>
          </a:blip>
          <a:stretch>
            <a:fillRect/>
          </a:stretch>
        </p:blipFill>
        <p:spPr>
          <a:xfrm>
            <a:off x="5632450" y="2239525"/>
            <a:ext cx="2838300" cy="2838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nvSpPr>
        <p:spPr>
          <a:xfrm>
            <a:off x="841500" y="694175"/>
            <a:ext cx="7461000" cy="83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#2: </a:t>
            </a:r>
            <a:r>
              <a:rPr lang="en" sz="3000">
                <a:solidFill>
                  <a:schemeClr val="dk1"/>
                </a:solidFill>
                <a:latin typeface="Open Sans"/>
                <a:ea typeface="Open Sans"/>
                <a:cs typeface="Open Sans"/>
                <a:sym typeface="Open Sans"/>
              </a:rPr>
              <a:t>Plan your answer.</a:t>
            </a:r>
            <a:endParaRPr b="1" sz="3000">
              <a:solidFill>
                <a:schemeClr val="dk1"/>
              </a:solidFill>
              <a:latin typeface="Open Sans"/>
              <a:ea typeface="Open Sans"/>
              <a:cs typeface="Open Sans"/>
              <a:sym typeface="Open Sans"/>
            </a:endParaRPr>
          </a:p>
        </p:txBody>
      </p:sp>
      <p:sp>
        <p:nvSpPr>
          <p:cNvPr id="257" name="Google Shape;257;p34"/>
          <p:cNvSpPr txBox="1"/>
          <p:nvPr/>
        </p:nvSpPr>
        <p:spPr>
          <a:xfrm>
            <a:off x="420113" y="1531175"/>
            <a:ext cx="8329200" cy="129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This is called pseudocode. We wrote out exactly what we want the function to do in plain language. Later we can "translate" these steps into the coding language of our choice. </a:t>
            </a:r>
            <a:endParaRPr sz="2000">
              <a:solidFill>
                <a:schemeClr val="dk1"/>
              </a:solidFill>
              <a:latin typeface="Open Sans"/>
              <a:ea typeface="Open Sans"/>
              <a:cs typeface="Open Sans"/>
              <a:sym typeface="Open Sans"/>
            </a:endParaRPr>
          </a:p>
        </p:txBody>
      </p:sp>
      <p:grpSp>
        <p:nvGrpSpPr>
          <p:cNvPr id="258" name="Google Shape;258;p34"/>
          <p:cNvGrpSpPr/>
          <p:nvPr/>
        </p:nvGrpSpPr>
        <p:grpSpPr>
          <a:xfrm>
            <a:off x="1137511" y="2964383"/>
            <a:ext cx="6894414" cy="3567269"/>
            <a:chOff x="1248950" y="4479490"/>
            <a:chExt cx="6322250" cy="2903996"/>
          </a:xfrm>
        </p:grpSpPr>
        <p:grpSp>
          <p:nvGrpSpPr>
            <p:cNvPr id="259" name="Google Shape;259;p34"/>
            <p:cNvGrpSpPr/>
            <p:nvPr/>
          </p:nvGrpSpPr>
          <p:grpSpPr>
            <a:xfrm>
              <a:off x="1248950" y="4479490"/>
              <a:ext cx="6322250" cy="2903996"/>
              <a:chOff x="1248950" y="4479490"/>
              <a:chExt cx="6322250" cy="2903996"/>
            </a:xfrm>
          </p:grpSpPr>
          <p:sp>
            <p:nvSpPr>
              <p:cNvPr id="260" name="Google Shape;260;p3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34"/>
          <p:cNvGrpSpPr/>
          <p:nvPr/>
        </p:nvGrpSpPr>
        <p:grpSpPr>
          <a:xfrm>
            <a:off x="1112065" y="3258405"/>
            <a:ext cx="6757647" cy="3087292"/>
            <a:chOff x="1391095" y="2582325"/>
            <a:chExt cx="6214500" cy="2768375"/>
          </a:xfrm>
        </p:grpSpPr>
        <p:sp>
          <p:nvSpPr>
            <p:cNvPr id="267" name="Google Shape;267;p34"/>
            <p:cNvSpPr txBox="1"/>
            <p:nvPr/>
          </p:nvSpPr>
          <p:spPr>
            <a:xfrm>
              <a:off x="177689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function should take one parameter </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br>
                <a:rPr lang="en">
                  <a:solidFill>
                    <a:srgbClr val="B7B7B7"/>
                  </a:solidFill>
                  <a:latin typeface="Consolas"/>
                  <a:ea typeface="Consolas"/>
                  <a:cs typeface="Consolas"/>
                  <a:sym typeface="Consolas"/>
                </a:rPr>
              </a:br>
              <a:r>
                <a:rPr lang="en">
                  <a:solidFill>
                    <a:srgbClr val="B7B7B7"/>
                  </a:solidFill>
                  <a:latin typeface="Consolas"/>
                  <a:ea typeface="Consolas"/>
                  <a:cs typeface="Consolas"/>
                  <a:sym typeface="Consolas"/>
                </a:rPr>
                <a:t>## then check if the element is divisible by 3</a:t>
              </a:r>
              <a:br>
                <a:rPr lang="en">
                  <a:solidFill>
                    <a:srgbClr val="B7B7B7"/>
                  </a:solidFill>
                  <a:latin typeface="Consolas"/>
                  <a:ea typeface="Consolas"/>
                  <a:cs typeface="Consolas"/>
                  <a:sym typeface="Consolas"/>
                </a:rPr>
              </a:br>
              <a:r>
                <a:rPr lang="en">
                  <a:solidFill>
                    <a:srgbClr val="B7B7B7"/>
                  </a:solidFill>
                  <a:latin typeface="Consolas"/>
                  <a:ea typeface="Consolas"/>
                  <a:cs typeface="Consolas"/>
                  <a:sym typeface="Consolas"/>
                </a:rPr>
                <a:t>## if yes, print "Fizz"</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otherwise, check if the element is divisible by 5</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if yes, print "Buzz"</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otherwise, check if the element is divisible by both 3 &amp;&amp; 5</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if yes, print "FizzBuzz"</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otherwise, print the number itself. </a:t>
              </a:r>
              <a:endParaRPr>
                <a:solidFill>
                  <a:srgbClr val="B7B7B7"/>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748B00"/>
                </a:solidFill>
                <a:latin typeface="Consolas"/>
                <a:ea typeface="Consolas"/>
                <a:cs typeface="Consolas"/>
                <a:sym typeface="Consolas"/>
              </a:endParaRPr>
            </a:p>
          </p:txBody>
        </p:sp>
        <p:sp>
          <p:nvSpPr>
            <p:cNvPr id="268" name="Google Shape;268;p34"/>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nvSpPr>
        <p:spPr>
          <a:xfrm>
            <a:off x="344050" y="1695875"/>
            <a:ext cx="8578200" cy="1102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This solution translates the pseudocode from the last slide into a function, step-by-step. This solution is in Python, but the language doesn't matter. </a:t>
            </a:r>
            <a:endParaRPr sz="2000">
              <a:solidFill>
                <a:schemeClr val="dk1"/>
              </a:solidFill>
              <a:latin typeface="Open Sans"/>
              <a:ea typeface="Open Sans"/>
              <a:cs typeface="Open Sans"/>
              <a:sym typeface="Open Sans"/>
            </a:endParaRPr>
          </a:p>
        </p:txBody>
      </p:sp>
      <p:grpSp>
        <p:nvGrpSpPr>
          <p:cNvPr id="274" name="Google Shape;274;p35"/>
          <p:cNvGrpSpPr/>
          <p:nvPr/>
        </p:nvGrpSpPr>
        <p:grpSpPr>
          <a:xfrm>
            <a:off x="1137511" y="2965958"/>
            <a:ext cx="6894414" cy="3567269"/>
            <a:chOff x="1248950" y="4479490"/>
            <a:chExt cx="6322250" cy="2903996"/>
          </a:xfrm>
        </p:grpSpPr>
        <p:grpSp>
          <p:nvGrpSpPr>
            <p:cNvPr id="275" name="Google Shape;275;p35"/>
            <p:cNvGrpSpPr/>
            <p:nvPr/>
          </p:nvGrpSpPr>
          <p:grpSpPr>
            <a:xfrm>
              <a:off x="1248950" y="4479490"/>
              <a:ext cx="6322250" cy="2903996"/>
              <a:chOff x="1248950" y="4479490"/>
              <a:chExt cx="6322250" cy="2903996"/>
            </a:xfrm>
          </p:grpSpPr>
          <p:sp>
            <p:nvSpPr>
              <p:cNvPr id="276" name="Google Shape;276;p3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3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5"/>
          <p:cNvGrpSpPr/>
          <p:nvPr/>
        </p:nvGrpSpPr>
        <p:grpSpPr>
          <a:xfrm>
            <a:off x="1112065" y="3259980"/>
            <a:ext cx="6757647" cy="3087292"/>
            <a:chOff x="1391095" y="2582325"/>
            <a:chExt cx="6214500" cy="2768375"/>
          </a:xfrm>
        </p:grpSpPr>
        <p:sp>
          <p:nvSpPr>
            <p:cNvPr id="283" name="Google Shape;283;p35"/>
            <p:cNvSpPr txBox="1"/>
            <p:nvPr/>
          </p:nvSpPr>
          <p:spPr>
            <a:xfrm>
              <a:off x="1776895" y="2583200"/>
              <a:ext cx="58287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endParaRPr>
                <a:solidFill>
                  <a:srgbClr val="839496"/>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859900"/>
                  </a:solidFill>
                  <a:latin typeface="Consolas"/>
                  <a:ea typeface="Consolas"/>
                  <a:cs typeface="Consolas"/>
                  <a:sym typeface="Consolas"/>
                </a:rPr>
                <a:t>      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284" name="Google Shape;284;p35"/>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285" name="Google Shape;285;p35"/>
          <p:cNvSpPr txBox="1"/>
          <p:nvPr/>
        </p:nvSpPr>
        <p:spPr>
          <a:xfrm>
            <a:off x="841500" y="694175"/>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#3: </a:t>
            </a:r>
            <a:r>
              <a:rPr lang="en" sz="3000">
                <a:solidFill>
                  <a:schemeClr val="dk1"/>
                </a:solidFill>
                <a:latin typeface="Open Sans"/>
                <a:ea typeface="Open Sans"/>
                <a:cs typeface="Open Sans"/>
                <a:sym typeface="Open Sans"/>
              </a:rPr>
              <a:t>Write out your solution</a:t>
            </a:r>
            <a:r>
              <a:rPr lang="en" sz="3000">
                <a:solidFill>
                  <a:schemeClr val="dk1"/>
                </a:solidFill>
                <a:latin typeface="Open Sans"/>
                <a:ea typeface="Open Sans"/>
                <a:cs typeface="Open Sans"/>
                <a:sym typeface="Open Sans"/>
              </a:rPr>
              <a:t>.</a:t>
            </a:r>
            <a:endParaRPr b="1" sz="30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36" title="fizz_buzz.mov">
            <a:hlinkClick r:id="rId3"/>
          </p:cNvPr>
          <p:cNvPicPr preferRelativeResize="0"/>
          <p:nvPr/>
        </p:nvPicPr>
        <p:blipFill>
          <a:blip r:embed="rId4">
            <a:alphaModFix/>
          </a:blip>
          <a:stretch>
            <a:fillRect/>
          </a:stretch>
        </p:blipFill>
        <p:spPr>
          <a:xfrm>
            <a:off x="1675300" y="1934950"/>
            <a:ext cx="5793376" cy="4345025"/>
          </a:xfrm>
          <a:prstGeom prst="rect">
            <a:avLst/>
          </a:prstGeom>
          <a:noFill/>
          <a:ln>
            <a:noFill/>
          </a:ln>
        </p:spPr>
      </p:pic>
      <p:sp>
        <p:nvSpPr>
          <p:cNvPr id="291" name="Google Shape;291;p36"/>
          <p:cNvSpPr txBox="1"/>
          <p:nvPr/>
        </p:nvSpPr>
        <p:spPr>
          <a:xfrm>
            <a:off x="841500" y="694175"/>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Let's check our solution!</a:t>
            </a:r>
            <a:endParaRPr b="1" sz="30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7"/>
          <p:cNvSpPr txBox="1"/>
          <p:nvPr/>
        </p:nvSpPr>
        <p:spPr>
          <a:xfrm>
            <a:off x="841500" y="702250"/>
            <a:ext cx="7461000" cy="75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#4: </a:t>
            </a:r>
            <a:r>
              <a:rPr lang="en" sz="3000">
                <a:solidFill>
                  <a:schemeClr val="dk1"/>
                </a:solidFill>
                <a:latin typeface="Open Sans"/>
                <a:ea typeface="Open Sans"/>
                <a:cs typeface="Open Sans"/>
                <a:sym typeface="Open Sans"/>
              </a:rPr>
              <a:t>It's important to refactor.</a:t>
            </a:r>
            <a:endParaRPr b="1" sz="3000">
              <a:solidFill>
                <a:schemeClr val="dk1"/>
              </a:solidFill>
              <a:latin typeface="Open Sans"/>
              <a:ea typeface="Open Sans"/>
              <a:cs typeface="Open Sans"/>
              <a:sym typeface="Open Sans"/>
            </a:endParaRPr>
          </a:p>
        </p:txBody>
      </p:sp>
      <p:sp>
        <p:nvSpPr>
          <p:cNvPr id="297" name="Google Shape;297;p37"/>
          <p:cNvSpPr txBox="1"/>
          <p:nvPr/>
        </p:nvSpPr>
        <p:spPr>
          <a:xfrm>
            <a:off x="654750" y="1461550"/>
            <a:ext cx="7834500" cy="96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Did you see what went wrong in the video on the previous slide? This is why you talk through your code and refactor!</a:t>
            </a:r>
            <a:endParaRPr sz="2000">
              <a:solidFill>
                <a:schemeClr val="dk1"/>
              </a:solidFill>
              <a:latin typeface="Open Sans"/>
              <a:ea typeface="Open Sans"/>
              <a:cs typeface="Open Sans"/>
              <a:sym typeface="Open Sans"/>
            </a:endParaRPr>
          </a:p>
        </p:txBody>
      </p:sp>
      <p:pic>
        <p:nvPicPr>
          <p:cNvPr id="298" name="Google Shape;298;p37" title="fizz_buzz_two.mov">
            <a:hlinkClick r:id="rId3"/>
          </p:cNvPr>
          <p:cNvPicPr preferRelativeResize="0"/>
          <p:nvPr/>
        </p:nvPicPr>
        <p:blipFill>
          <a:blip r:embed="rId4">
            <a:alphaModFix/>
          </a:blip>
          <a:stretch>
            <a:fillRect/>
          </a:stretch>
        </p:blipFill>
        <p:spPr>
          <a:xfrm>
            <a:off x="1957475" y="2668750"/>
            <a:ext cx="5229025" cy="3921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grpSp>
        <p:nvGrpSpPr>
          <p:cNvPr id="303" name="Google Shape;303;p38"/>
          <p:cNvGrpSpPr/>
          <p:nvPr/>
        </p:nvGrpSpPr>
        <p:grpSpPr>
          <a:xfrm>
            <a:off x="292401" y="2133995"/>
            <a:ext cx="4977507" cy="3567269"/>
            <a:chOff x="1248950" y="4479490"/>
            <a:chExt cx="6322250" cy="2903996"/>
          </a:xfrm>
        </p:grpSpPr>
        <p:grpSp>
          <p:nvGrpSpPr>
            <p:cNvPr id="304" name="Google Shape;304;p38"/>
            <p:cNvGrpSpPr/>
            <p:nvPr/>
          </p:nvGrpSpPr>
          <p:grpSpPr>
            <a:xfrm>
              <a:off x="1248950" y="4479490"/>
              <a:ext cx="6322250" cy="2903996"/>
              <a:chOff x="1248950" y="4479490"/>
              <a:chExt cx="6322250" cy="2903996"/>
            </a:xfrm>
          </p:grpSpPr>
          <p:sp>
            <p:nvSpPr>
              <p:cNvPr id="305" name="Google Shape;305;p38"/>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8"/>
          <p:cNvGrpSpPr/>
          <p:nvPr/>
        </p:nvGrpSpPr>
        <p:grpSpPr>
          <a:xfrm>
            <a:off x="267740" y="2427955"/>
            <a:ext cx="4701476" cy="3087286"/>
            <a:chOff x="1391095" y="2582325"/>
            <a:chExt cx="4323594" cy="2768370"/>
          </a:xfrm>
        </p:grpSpPr>
        <p:sp>
          <p:nvSpPr>
            <p:cNvPr id="312" name="Google Shape;312;p38"/>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13" name="Google Shape;313;p38"/>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14" name="Google Shape;314;p38"/>
          <p:cNvSpPr txBox="1"/>
          <p:nvPr/>
        </p:nvSpPr>
        <p:spPr>
          <a:xfrm>
            <a:off x="5479050" y="2162037"/>
            <a:ext cx="33972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1 defines a function with a single parameter. </a:t>
            </a:r>
            <a:endParaRPr sz="2000">
              <a:solidFill>
                <a:schemeClr val="dk1"/>
              </a:solidFill>
              <a:latin typeface="Open Sans"/>
              <a:ea typeface="Open Sans"/>
              <a:cs typeface="Open Sans"/>
              <a:sym typeface="Open Sans"/>
            </a:endParaRPr>
          </a:p>
        </p:txBody>
      </p:sp>
      <p:sp>
        <p:nvSpPr>
          <p:cNvPr id="315" name="Google Shape;315;p38"/>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grpSp>
        <p:nvGrpSpPr>
          <p:cNvPr id="320" name="Google Shape;320;p39"/>
          <p:cNvGrpSpPr/>
          <p:nvPr/>
        </p:nvGrpSpPr>
        <p:grpSpPr>
          <a:xfrm>
            <a:off x="292401" y="2133995"/>
            <a:ext cx="4977507" cy="3567269"/>
            <a:chOff x="1248950" y="4479490"/>
            <a:chExt cx="6322250" cy="2903996"/>
          </a:xfrm>
        </p:grpSpPr>
        <p:grpSp>
          <p:nvGrpSpPr>
            <p:cNvPr id="321" name="Google Shape;321;p39"/>
            <p:cNvGrpSpPr/>
            <p:nvPr/>
          </p:nvGrpSpPr>
          <p:grpSpPr>
            <a:xfrm>
              <a:off x="1248950" y="4479490"/>
              <a:ext cx="6322250" cy="2903996"/>
              <a:chOff x="1248950" y="4479490"/>
              <a:chExt cx="6322250" cy="2903996"/>
            </a:xfrm>
          </p:grpSpPr>
          <p:sp>
            <p:nvSpPr>
              <p:cNvPr id="322" name="Google Shape;322;p39"/>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9"/>
          <p:cNvGrpSpPr/>
          <p:nvPr/>
        </p:nvGrpSpPr>
        <p:grpSpPr>
          <a:xfrm>
            <a:off x="267740" y="2427955"/>
            <a:ext cx="4701476" cy="3087286"/>
            <a:chOff x="1391095" y="2582325"/>
            <a:chExt cx="4323594" cy="2768370"/>
          </a:xfrm>
        </p:grpSpPr>
        <p:sp>
          <p:nvSpPr>
            <p:cNvPr id="329" name="Google Shape;329;p39"/>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30" name="Google Shape;330;p39"/>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31" name="Google Shape;331;p39"/>
          <p:cNvSpPr txBox="1"/>
          <p:nvPr/>
        </p:nvSpPr>
        <p:spPr>
          <a:xfrm>
            <a:off x="5479050" y="2162037"/>
            <a:ext cx="33972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3 creates a loop that will iterate from </a:t>
            </a:r>
            <a:r>
              <a:rPr lang="en" sz="2000">
                <a:solidFill>
                  <a:schemeClr val="dk1"/>
                </a:solidFill>
                <a:latin typeface="Consolas"/>
                <a:ea typeface="Consolas"/>
                <a:cs typeface="Consolas"/>
                <a:sym typeface="Consolas"/>
              </a:rPr>
              <a:t>1</a:t>
            </a:r>
            <a:r>
              <a:rPr lang="en" sz="2000">
                <a:solidFill>
                  <a:schemeClr val="dk1"/>
                </a:solidFill>
                <a:latin typeface="Open Sans"/>
                <a:ea typeface="Open Sans"/>
                <a:cs typeface="Open Sans"/>
                <a:sym typeface="Open Sans"/>
              </a:rPr>
              <a:t> through the number passed through the function. </a:t>
            </a:r>
            <a:endParaRPr sz="2000">
              <a:solidFill>
                <a:schemeClr val="dk1"/>
              </a:solidFill>
              <a:latin typeface="Open Sans"/>
              <a:ea typeface="Open Sans"/>
              <a:cs typeface="Open Sans"/>
              <a:sym typeface="Open Sans"/>
            </a:endParaRPr>
          </a:p>
        </p:txBody>
      </p:sp>
      <p:sp>
        <p:nvSpPr>
          <p:cNvPr id="332" name="Google Shape;332;p39"/>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grpSp>
        <p:nvGrpSpPr>
          <p:cNvPr id="337" name="Google Shape;337;p40"/>
          <p:cNvGrpSpPr/>
          <p:nvPr/>
        </p:nvGrpSpPr>
        <p:grpSpPr>
          <a:xfrm>
            <a:off x="292401" y="2133995"/>
            <a:ext cx="4977507" cy="3567269"/>
            <a:chOff x="1248950" y="4479490"/>
            <a:chExt cx="6322250" cy="2903996"/>
          </a:xfrm>
        </p:grpSpPr>
        <p:grpSp>
          <p:nvGrpSpPr>
            <p:cNvPr id="338" name="Google Shape;338;p40"/>
            <p:cNvGrpSpPr/>
            <p:nvPr/>
          </p:nvGrpSpPr>
          <p:grpSpPr>
            <a:xfrm>
              <a:off x="1248950" y="4479490"/>
              <a:ext cx="6322250" cy="2903996"/>
              <a:chOff x="1248950" y="4479490"/>
              <a:chExt cx="6322250" cy="2903996"/>
            </a:xfrm>
          </p:grpSpPr>
          <p:sp>
            <p:nvSpPr>
              <p:cNvPr id="339" name="Google Shape;339;p40"/>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40"/>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40"/>
          <p:cNvGrpSpPr/>
          <p:nvPr/>
        </p:nvGrpSpPr>
        <p:grpSpPr>
          <a:xfrm>
            <a:off x="267740" y="2427955"/>
            <a:ext cx="4701476" cy="3087286"/>
            <a:chOff x="1391095" y="2582325"/>
            <a:chExt cx="4323594" cy="2768370"/>
          </a:xfrm>
        </p:grpSpPr>
        <p:sp>
          <p:nvSpPr>
            <p:cNvPr id="346" name="Google Shape;346;p40"/>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47" name="Google Shape;347;p40"/>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48" name="Google Shape;348;p40"/>
          <p:cNvSpPr txBox="1"/>
          <p:nvPr/>
        </p:nvSpPr>
        <p:spPr>
          <a:xfrm>
            <a:off x="5479050" y="2162025"/>
            <a:ext cx="32409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4 checks if the current value is divisible by both 3 and 5.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5 prints "</a:t>
            </a:r>
            <a:r>
              <a:rPr lang="en" sz="2000">
                <a:solidFill>
                  <a:schemeClr val="dk1"/>
                </a:solidFill>
                <a:latin typeface="Consolas"/>
                <a:ea typeface="Consolas"/>
                <a:cs typeface="Consolas"/>
                <a:sym typeface="Consolas"/>
              </a:rPr>
              <a:t>FizzBuzz</a:t>
            </a:r>
            <a:r>
              <a:rPr lang="en" sz="2000">
                <a:solidFill>
                  <a:schemeClr val="dk1"/>
                </a:solidFill>
                <a:latin typeface="Open Sans"/>
                <a:ea typeface="Open Sans"/>
                <a:cs typeface="Open Sans"/>
                <a:sym typeface="Open Sans"/>
              </a:rPr>
              <a:t>" if that's true.</a:t>
            </a:r>
            <a:endParaRPr sz="2000">
              <a:solidFill>
                <a:schemeClr val="dk1"/>
              </a:solidFill>
              <a:latin typeface="Open Sans"/>
              <a:ea typeface="Open Sans"/>
              <a:cs typeface="Open Sans"/>
              <a:sym typeface="Open Sans"/>
            </a:endParaRPr>
          </a:p>
        </p:txBody>
      </p:sp>
      <p:sp>
        <p:nvSpPr>
          <p:cNvPr id="349" name="Google Shape;349;p40"/>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grpSp>
        <p:nvGrpSpPr>
          <p:cNvPr id="354" name="Google Shape;354;p41"/>
          <p:cNvGrpSpPr/>
          <p:nvPr/>
        </p:nvGrpSpPr>
        <p:grpSpPr>
          <a:xfrm>
            <a:off x="292401" y="2133995"/>
            <a:ext cx="4977507" cy="3567269"/>
            <a:chOff x="1248950" y="4479490"/>
            <a:chExt cx="6322250" cy="2903996"/>
          </a:xfrm>
        </p:grpSpPr>
        <p:grpSp>
          <p:nvGrpSpPr>
            <p:cNvPr id="355" name="Google Shape;355;p41"/>
            <p:cNvGrpSpPr/>
            <p:nvPr/>
          </p:nvGrpSpPr>
          <p:grpSpPr>
            <a:xfrm>
              <a:off x="1248950" y="4479490"/>
              <a:ext cx="6322250" cy="2903996"/>
              <a:chOff x="1248950" y="4479490"/>
              <a:chExt cx="6322250" cy="2903996"/>
            </a:xfrm>
          </p:grpSpPr>
          <p:sp>
            <p:nvSpPr>
              <p:cNvPr id="356" name="Google Shape;356;p4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4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41"/>
          <p:cNvGrpSpPr/>
          <p:nvPr/>
        </p:nvGrpSpPr>
        <p:grpSpPr>
          <a:xfrm>
            <a:off x="267740" y="2427955"/>
            <a:ext cx="4701476" cy="3087286"/>
            <a:chOff x="1391095" y="2582325"/>
            <a:chExt cx="4323594" cy="2768370"/>
          </a:xfrm>
        </p:grpSpPr>
        <p:sp>
          <p:nvSpPr>
            <p:cNvPr id="363" name="Google Shape;363;p41"/>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64" name="Google Shape;364;p41"/>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65" name="Google Shape;365;p41"/>
          <p:cNvSpPr txBox="1"/>
          <p:nvPr/>
        </p:nvSpPr>
        <p:spPr>
          <a:xfrm>
            <a:off x="5479050" y="2162037"/>
            <a:ext cx="33972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6 checks if the current value is divisible by only 3.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7 prints "</a:t>
            </a:r>
            <a:r>
              <a:rPr lang="en" sz="2000">
                <a:solidFill>
                  <a:schemeClr val="dk1"/>
                </a:solidFill>
                <a:latin typeface="Consolas"/>
                <a:ea typeface="Consolas"/>
                <a:cs typeface="Consolas"/>
                <a:sym typeface="Consolas"/>
              </a:rPr>
              <a:t>Fizz</a:t>
            </a:r>
            <a:r>
              <a:rPr lang="en" sz="2000">
                <a:solidFill>
                  <a:schemeClr val="dk1"/>
                </a:solidFill>
                <a:latin typeface="Open Sans"/>
                <a:ea typeface="Open Sans"/>
                <a:cs typeface="Open Sans"/>
                <a:sym typeface="Open Sans"/>
              </a:rPr>
              <a:t>" if that's true. </a:t>
            </a:r>
            <a:endParaRPr sz="2000">
              <a:solidFill>
                <a:schemeClr val="dk1"/>
              </a:solidFill>
              <a:latin typeface="Open Sans"/>
              <a:ea typeface="Open Sans"/>
              <a:cs typeface="Open Sans"/>
              <a:sym typeface="Open Sans"/>
            </a:endParaRPr>
          </a:p>
        </p:txBody>
      </p:sp>
      <p:sp>
        <p:nvSpPr>
          <p:cNvPr id="366" name="Google Shape;366;p41"/>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104" name="Google Shape;104;p15"/>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105" name="Google Shape;105;p15"/>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106" name="Google Shape;106;p15"/>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3,000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107" name="Google Shape;107;p15"/>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108" name="Google Shape;108;p15"/>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grpSp>
        <p:nvGrpSpPr>
          <p:cNvPr id="371" name="Google Shape;371;p42"/>
          <p:cNvGrpSpPr/>
          <p:nvPr/>
        </p:nvGrpSpPr>
        <p:grpSpPr>
          <a:xfrm>
            <a:off x="292401" y="2133995"/>
            <a:ext cx="4977507" cy="3567269"/>
            <a:chOff x="1248950" y="4479490"/>
            <a:chExt cx="6322250" cy="2903996"/>
          </a:xfrm>
        </p:grpSpPr>
        <p:grpSp>
          <p:nvGrpSpPr>
            <p:cNvPr id="372" name="Google Shape;372;p42"/>
            <p:cNvGrpSpPr/>
            <p:nvPr/>
          </p:nvGrpSpPr>
          <p:grpSpPr>
            <a:xfrm>
              <a:off x="1248950" y="4479490"/>
              <a:ext cx="6322250" cy="2903996"/>
              <a:chOff x="1248950" y="4479490"/>
              <a:chExt cx="6322250" cy="2903996"/>
            </a:xfrm>
          </p:grpSpPr>
          <p:sp>
            <p:nvSpPr>
              <p:cNvPr id="373" name="Google Shape;373;p4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4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42"/>
          <p:cNvGrpSpPr/>
          <p:nvPr/>
        </p:nvGrpSpPr>
        <p:grpSpPr>
          <a:xfrm>
            <a:off x="267740" y="2427955"/>
            <a:ext cx="4701476" cy="3087286"/>
            <a:chOff x="1391095" y="2582325"/>
            <a:chExt cx="4323594" cy="2768370"/>
          </a:xfrm>
        </p:grpSpPr>
        <p:sp>
          <p:nvSpPr>
            <p:cNvPr id="380" name="Google Shape;380;p42"/>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81" name="Google Shape;381;p42"/>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82" name="Google Shape;382;p42"/>
          <p:cNvSpPr txBox="1"/>
          <p:nvPr/>
        </p:nvSpPr>
        <p:spPr>
          <a:xfrm>
            <a:off x="5479050" y="2162037"/>
            <a:ext cx="33972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8 checks if the current value is divisible by only 5.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9 prints "</a:t>
            </a:r>
            <a:r>
              <a:rPr lang="en" sz="2000">
                <a:solidFill>
                  <a:schemeClr val="dk1"/>
                </a:solidFill>
                <a:latin typeface="Consolas"/>
                <a:ea typeface="Consolas"/>
                <a:cs typeface="Consolas"/>
                <a:sym typeface="Consolas"/>
              </a:rPr>
              <a:t>Buzz</a:t>
            </a:r>
            <a:r>
              <a:rPr lang="en" sz="2000">
                <a:solidFill>
                  <a:schemeClr val="dk1"/>
                </a:solidFill>
                <a:latin typeface="Open Sans"/>
                <a:ea typeface="Open Sans"/>
                <a:cs typeface="Open Sans"/>
                <a:sym typeface="Open Sans"/>
              </a:rPr>
              <a:t>" if that's true. </a:t>
            </a:r>
            <a:endParaRPr sz="2000">
              <a:solidFill>
                <a:schemeClr val="dk1"/>
              </a:solidFill>
              <a:latin typeface="Open Sans"/>
              <a:ea typeface="Open Sans"/>
              <a:cs typeface="Open Sans"/>
              <a:sym typeface="Open Sans"/>
            </a:endParaRPr>
          </a:p>
        </p:txBody>
      </p:sp>
      <p:sp>
        <p:nvSpPr>
          <p:cNvPr id="383" name="Google Shape;383;p42"/>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grpSp>
        <p:nvGrpSpPr>
          <p:cNvPr id="388" name="Google Shape;388;p43"/>
          <p:cNvGrpSpPr/>
          <p:nvPr/>
        </p:nvGrpSpPr>
        <p:grpSpPr>
          <a:xfrm>
            <a:off x="292401" y="2133995"/>
            <a:ext cx="4977507" cy="3567269"/>
            <a:chOff x="1248950" y="4479490"/>
            <a:chExt cx="6322250" cy="2903996"/>
          </a:xfrm>
        </p:grpSpPr>
        <p:grpSp>
          <p:nvGrpSpPr>
            <p:cNvPr id="389" name="Google Shape;389;p43"/>
            <p:cNvGrpSpPr/>
            <p:nvPr/>
          </p:nvGrpSpPr>
          <p:grpSpPr>
            <a:xfrm>
              <a:off x="1248950" y="4479490"/>
              <a:ext cx="6322250" cy="2903996"/>
              <a:chOff x="1248950" y="4479490"/>
              <a:chExt cx="6322250" cy="2903996"/>
            </a:xfrm>
          </p:grpSpPr>
          <p:sp>
            <p:nvSpPr>
              <p:cNvPr id="390" name="Google Shape;390;p43"/>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43"/>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43"/>
          <p:cNvGrpSpPr/>
          <p:nvPr/>
        </p:nvGrpSpPr>
        <p:grpSpPr>
          <a:xfrm>
            <a:off x="267740" y="2427955"/>
            <a:ext cx="4701476" cy="3087286"/>
            <a:chOff x="1391095" y="2582325"/>
            <a:chExt cx="4323594" cy="2768370"/>
          </a:xfrm>
        </p:grpSpPr>
        <p:sp>
          <p:nvSpPr>
            <p:cNvPr id="397" name="Google Shape;397;p43"/>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98" name="Google Shape;398;p43"/>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99" name="Google Shape;399;p43"/>
          <p:cNvSpPr txBox="1"/>
          <p:nvPr/>
        </p:nvSpPr>
        <p:spPr>
          <a:xfrm>
            <a:off x="5479050" y="2162025"/>
            <a:ext cx="34953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12 prints the number itself if none of the previous conditions were met. </a:t>
            </a:r>
            <a:endParaRPr sz="2000">
              <a:solidFill>
                <a:schemeClr val="dk1"/>
              </a:solidFill>
              <a:latin typeface="Open Sans"/>
              <a:ea typeface="Open Sans"/>
              <a:cs typeface="Open Sans"/>
              <a:sym typeface="Open Sans"/>
            </a:endParaRPr>
          </a:p>
        </p:txBody>
      </p:sp>
      <p:sp>
        <p:nvSpPr>
          <p:cNvPr id="400" name="Google Shape;400;p43"/>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4"/>
          <p:cNvSpPr txBox="1"/>
          <p:nvPr/>
        </p:nvSpPr>
        <p:spPr>
          <a:xfrm>
            <a:off x="841500" y="12276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#6: </a:t>
            </a:r>
            <a:r>
              <a:rPr lang="en" sz="3000">
                <a:solidFill>
                  <a:schemeClr val="dk1"/>
                </a:solidFill>
                <a:latin typeface="Open Sans"/>
                <a:ea typeface="Open Sans"/>
                <a:cs typeface="Open Sans"/>
                <a:sym typeface="Open Sans"/>
              </a:rPr>
              <a:t>Watch the time!</a:t>
            </a:r>
            <a:endParaRPr b="1" sz="3000">
              <a:solidFill>
                <a:schemeClr val="dk1"/>
              </a:solidFill>
              <a:latin typeface="Open Sans"/>
              <a:ea typeface="Open Sans"/>
              <a:cs typeface="Open Sans"/>
              <a:sym typeface="Open Sans"/>
            </a:endParaRPr>
          </a:p>
        </p:txBody>
      </p:sp>
      <p:sp>
        <p:nvSpPr>
          <p:cNvPr id="406" name="Google Shape;406;p44"/>
          <p:cNvSpPr txBox="1"/>
          <p:nvPr/>
        </p:nvSpPr>
        <p:spPr>
          <a:xfrm>
            <a:off x="340800" y="2365588"/>
            <a:ext cx="8462400" cy="371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How long did that take? Do you think we split up our time efficiently? Did we hit all the steps? </a:t>
            </a:r>
            <a:br>
              <a:rPr lang="en" sz="2000">
                <a:solidFill>
                  <a:schemeClr val="dk1"/>
                </a:solidFill>
                <a:latin typeface="Open Sans"/>
                <a:ea typeface="Open Sans"/>
                <a:cs typeface="Open Sans"/>
                <a:sym typeface="Open Sans"/>
              </a:rPr>
            </a:b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Remember, you want to give yourself something like this: </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10% to plan </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50% to implement</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20% to refactor</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20% to discuss </a:t>
            </a:r>
            <a:endParaRPr sz="2000">
              <a:solidFill>
                <a:schemeClr val="dk1"/>
              </a:solidFill>
              <a:latin typeface="Open Sans"/>
              <a:ea typeface="Open Sans"/>
              <a:cs typeface="Open Sans"/>
              <a:sym typeface="Open Sans"/>
            </a:endParaRPr>
          </a:p>
        </p:txBody>
      </p:sp>
      <p:pic>
        <p:nvPicPr>
          <p:cNvPr id="407" name="Google Shape;407;p44"/>
          <p:cNvPicPr preferRelativeResize="0"/>
          <p:nvPr/>
        </p:nvPicPr>
        <p:blipFill>
          <a:blip r:embed="rId3">
            <a:alphaModFix/>
          </a:blip>
          <a:stretch>
            <a:fillRect/>
          </a:stretch>
        </p:blipFill>
        <p:spPr>
          <a:xfrm>
            <a:off x="5619225" y="4228728"/>
            <a:ext cx="1515400" cy="1515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45"/>
          <p:cNvPicPr preferRelativeResize="0"/>
          <p:nvPr/>
        </p:nvPicPr>
        <p:blipFill>
          <a:blip r:embed="rId3">
            <a:alphaModFix/>
          </a:blip>
          <a:stretch>
            <a:fillRect/>
          </a:stretch>
        </p:blipFill>
        <p:spPr>
          <a:xfrm>
            <a:off x="2056225" y="3429533"/>
            <a:ext cx="390525" cy="228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6"/>
          <p:cNvSpPr txBox="1"/>
          <p:nvPr>
            <p:ph type="title"/>
          </p:nvPr>
        </p:nvSpPr>
        <p:spPr>
          <a:xfrm>
            <a:off x="900875" y="647750"/>
            <a:ext cx="7340100" cy="9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This Works</a:t>
            </a:r>
            <a:endParaRPr/>
          </a:p>
        </p:txBody>
      </p:sp>
      <p:sp>
        <p:nvSpPr>
          <p:cNvPr id="418" name="Google Shape;418;p46"/>
          <p:cNvSpPr txBox="1"/>
          <p:nvPr/>
        </p:nvSpPr>
        <p:spPr>
          <a:xfrm>
            <a:off x="506700" y="1955250"/>
            <a:ext cx="8130600" cy="4185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Make sure you have a partner!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Three problems will be presented. Each problem has an Interviewer Script. One person should be the interviewer and the other person should be the candidate. Switch places for the second problem.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1000"/>
              </a:spcAft>
              <a:buClr>
                <a:schemeClr val="dk1"/>
              </a:buClr>
              <a:buSzPts val="2000"/>
              <a:buFont typeface="Open Sans"/>
              <a:buAutoNum type="arabicPeriod"/>
            </a:pPr>
            <a:r>
              <a:rPr lang="en" sz="2000">
                <a:solidFill>
                  <a:schemeClr val="dk1"/>
                </a:solidFill>
                <a:latin typeface="Open Sans"/>
                <a:ea typeface="Open Sans"/>
                <a:cs typeface="Open Sans"/>
                <a:sym typeface="Open Sans"/>
              </a:rPr>
              <a:t>The URL to find the Interview Script is on the slide with the problem statement. The interviewer should pull it up on their phone or laptop. </a:t>
            </a:r>
            <a:endParaRPr sz="2000">
              <a:solidFill>
                <a:schemeClr val="dk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7"/>
          <p:cNvSpPr txBox="1"/>
          <p:nvPr>
            <p:ph type="title"/>
          </p:nvPr>
        </p:nvSpPr>
        <p:spPr>
          <a:xfrm>
            <a:off x="900875" y="647750"/>
            <a:ext cx="7340100" cy="9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This Works</a:t>
            </a:r>
            <a:endParaRPr/>
          </a:p>
        </p:txBody>
      </p:sp>
      <p:sp>
        <p:nvSpPr>
          <p:cNvPr id="424" name="Google Shape;424;p47"/>
          <p:cNvSpPr txBox="1"/>
          <p:nvPr/>
        </p:nvSpPr>
        <p:spPr>
          <a:xfrm>
            <a:off x="337900" y="1867875"/>
            <a:ext cx="5131200" cy="42615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AutoNum type="arabicPeriod" startAt="4"/>
            </a:pPr>
            <a:r>
              <a:rPr lang="en" sz="2000">
                <a:solidFill>
                  <a:schemeClr val="dk1"/>
                </a:solidFill>
                <a:latin typeface="Open Sans"/>
                <a:ea typeface="Open Sans"/>
                <a:cs typeface="Open Sans"/>
                <a:sym typeface="Open Sans"/>
              </a:rPr>
              <a:t>Once the problem is up on the board, do your best to treat it like a real interview! Follow the tips we've covered so far.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0"/>
              </a:spcAft>
              <a:buClr>
                <a:schemeClr val="dk1"/>
              </a:buClr>
              <a:buSzPts val="2000"/>
              <a:buFont typeface="Open Sans"/>
              <a:buAutoNum type="arabicPeriod" startAt="4"/>
            </a:pPr>
            <a:r>
              <a:rPr lang="en" sz="2000">
                <a:solidFill>
                  <a:schemeClr val="dk1"/>
                </a:solidFill>
                <a:latin typeface="Open Sans"/>
                <a:ea typeface="Open Sans"/>
                <a:cs typeface="Open Sans"/>
                <a:sym typeface="Open Sans"/>
              </a:rPr>
              <a:t>When time is up, we'll review some solutions together on the board.</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1000"/>
              </a:spcAft>
              <a:buClr>
                <a:schemeClr val="dk1"/>
              </a:buClr>
              <a:buSzPts val="2000"/>
              <a:buFont typeface="Open Sans"/>
              <a:buAutoNum type="arabicPeriod" startAt="4"/>
            </a:pPr>
            <a:r>
              <a:rPr lang="en" sz="2000">
                <a:solidFill>
                  <a:schemeClr val="dk1"/>
                </a:solidFill>
                <a:latin typeface="Open Sans"/>
                <a:ea typeface="Open Sans"/>
                <a:cs typeface="Open Sans"/>
                <a:sym typeface="Open Sans"/>
              </a:rPr>
              <a:t>Be brave! Share your solutions. </a:t>
            </a:r>
            <a:endParaRPr sz="2000">
              <a:solidFill>
                <a:schemeClr val="dk1"/>
              </a:solidFill>
              <a:latin typeface="Open Sans"/>
              <a:ea typeface="Open Sans"/>
              <a:cs typeface="Open Sans"/>
              <a:sym typeface="Open Sans"/>
            </a:endParaRPr>
          </a:p>
        </p:txBody>
      </p:sp>
      <p:pic>
        <p:nvPicPr>
          <p:cNvPr id="425" name="Google Shape;425;p47"/>
          <p:cNvPicPr preferRelativeResize="0"/>
          <p:nvPr/>
        </p:nvPicPr>
        <p:blipFill>
          <a:blip r:embed="rId3">
            <a:alphaModFix/>
          </a:blip>
          <a:stretch>
            <a:fillRect/>
          </a:stretch>
        </p:blipFill>
        <p:spPr>
          <a:xfrm>
            <a:off x="5535775" y="2451025"/>
            <a:ext cx="3095201" cy="3095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8"/>
          <p:cNvSpPr txBox="1"/>
          <p:nvPr>
            <p:ph type="title"/>
          </p:nvPr>
        </p:nvSpPr>
        <p:spPr>
          <a:xfrm>
            <a:off x="282900" y="800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String Rotation</a:t>
            </a:r>
            <a:endParaRPr/>
          </a:p>
        </p:txBody>
      </p:sp>
      <p:sp>
        <p:nvSpPr>
          <p:cNvPr id="431" name="Google Shape;431;p48"/>
          <p:cNvSpPr txBox="1"/>
          <p:nvPr/>
        </p:nvSpPr>
        <p:spPr>
          <a:xfrm>
            <a:off x="274788" y="1769400"/>
            <a:ext cx="3909300" cy="3319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Write a function that takes in two string inputs, and returns true if they are a rotation of each other.</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Time: 35 minutes</a:t>
            </a:r>
            <a:endParaRPr b="1" sz="2000">
              <a:solidFill>
                <a:schemeClr val="dk1"/>
              </a:solidFill>
              <a:latin typeface="Open Sans"/>
              <a:ea typeface="Open Sans"/>
              <a:cs typeface="Open Sans"/>
              <a:sym typeface="Open Sans"/>
            </a:endParaRPr>
          </a:p>
        </p:txBody>
      </p:sp>
      <p:sp>
        <p:nvSpPr>
          <p:cNvPr id="432" name="Google Shape;432;p48"/>
          <p:cNvSpPr txBox="1"/>
          <p:nvPr/>
        </p:nvSpPr>
        <p:spPr>
          <a:xfrm>
            <a:off x="4835387" y="2386487"/>
            <a:ext cx="385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nvGrpSpPr>
          <p:cNvPr id="433" name="Google Shape;433;p48"/>
          <p:cNvGrpSpPr/>
          <p:nvPr/>
        </p:nvGrpSpPr>
        <p:grpSpPr>
          <a:xfrm>
            <a:off x="4286601" y="1878602"/>
            <a:ext cx="4582600" cy="3075933"/>
            <a:chOff x="1248950" y="4479479"/>
            <a:chExt cx="4083950" cy="1885803"/>
          </a:xfrm>
        </p:grpSpPr>
        <p:grpSp>
          <p:nvGrpSpPr>
            <p:cNvPr id="434" name="Google Shape;434;p48"/>
            <p:cNvGrpSpPr/>
            <p:nvPr/>
          </p:nvGrpSpPr>
          <p:grpSpPr>
            <a:xfrm>
              <a:off x="1248950" y="4479479"/>
              <a:ext cx="4083950" cy="1885803"/>
              <a:chOff x="1248950" y="4479479"/>
              <a:chExt cx="4083950" cy="1885803"/>
            </a:xfrm>
          </p:grpSpPr>
          <p:sp>
            <p:nvSpPr>
              <p:cNvPr id="435" name="Google Shape;435;p48"/>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8"/>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8"/>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8"/>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48"/>
          <p:cNvGrpSpPr/>
          <p:nvPr/>
        </p:nvGrpSpPr>
        <p:grpSpPr>
          <a:xfrm>
            <a:off x="4350559" y="2214615"/>
            <a:ext cx="4468915" cy="2674763"/>
            <a:chOff x="1464738" y="2582325"/>
            <a:chExt cx="3983700" cy="4953264"/>
          </a:xfrm>
        </p:grpSpPr>
        <p:sp>
          <p:nvSpPr>
            <p:cNvPr id="442" name="Google Shape;442;p48"/>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rotate(“ABCD”, “BCDA”)</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TRUE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rotate(“ABCD”, “ACDB”)</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FALSE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443" name="Google Shape;443;p48"/>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Time's Up! </a:t>
            </a:r>
            <a:endParaRPr/>
          </a:p>
        </p:txBody>
      </p:sp>
      <p:sp>
        <p:nvSpPr>
          <p:cNvPr id="449" name="Google Shape;449;p49"/>
          <p:cNvSpPr txBox="1"/>
          <p:nvPr/>
        </p:nvSpPr>
        <p:spPr>
          <a:xfrm>
            <a:off x="447700" y="3007113"/>
            <a:ext cx="5555700" cy="2715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Share your repl.it URL and then we'll discuss!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Max time: 5 minutes </a:t>
            </a:r>
            <a:endParaRPr b="1" sz="2000">
              <a:solidFill>
                <a:schemeClr val="dk1"/>
              </a:solidFill>
              <a:latin typeface="Open Sans"/>
              <a:ea typeface="Open Sans"/>
              <a:cs typeface="Open Sans"/>
              <a:sym typeface="Open Sans"/>
            </a:endParaRPr>
          </a:p>
        </p:txBody>
      </p:sp>
      <p:sp>
        <p:nvSpPr>
          <p:cNvPr id="450" name="Google Shape;450;p49"/>
          <p:cNvSpPr txBox="1"/>
          <p:nvPr/>
        </p:nvSpPr>
        <p:spPr>
          <a:xfrm>
            <a:off x="266675" y="1792850"/>
            <a:ext cx="8608500" cy="78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5EA5E5"/>
                </a:solidFill>
                <a:latin typeface="Open Sans"/>
                <a:ea typeface="Open Sans"/>
                <a:cs typeface="Open Sans"/>
                <a:sym typeface="Open Sans"/>
              </a:rPr>
              <a:t>Does anyone want to share their solution? </a:t>
            </a:r>
            <a:endParaRPr b="1" sz="3000">
              <a:latin typeface="Open Sans"/>
              <a:ea typeface="Open Sans"/>
              <a:cs typeface="Open Sans"/>
              <a:sym typeface="Open Sans"/>
            </a:endParaRPr>
          </a:p>
        </p:txBody>
      </p:sp>
      <p:pic>
        <p:nvPicPr>
          <p:cNvPr id="451" name="Google Shape;451;p49"/>
          <p:cNvPicPr preferRelativeResize="0"/>
          <p:nvPr/>
        </p:nvPicPr>
        <p:blipFill>
          <a:blip r:embed="rId3">
            <a:alphaModFix/>
          </a:blip>
          <a:stretch>
            <a:fillRect/>
          </a:stretch>
        </p:blipFill>
        <p:spPr>
          <a:xfrm>
            <a:off x="6046175" y="3064463"/>
            <a:ext cx="2600876" cy="2600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5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#1</a:t>
            </a:r>
            <a:endParaRPr/>
          </a:p>
        </p:txBody>
      </p:sp>
      <p:sp>
        <p:nvSpPr>
          <p:cNvPr id="457" name="Google Shape;457;p50"/>
          <p:cNvSpPr txBox="1"/>
          <p:nvPr/>
        </p:nvSpPr>
        <p:spPr>
          <a:xfrm>
            <a:off x="622070" y="2289646"/>
            <a:ext cx="490429" cy="39611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458" name="Google Shape;458;p50"/>
          <p:cNvPicPr preferRelativeResize="0"/>
          <p:nvPr/>
        </p:nvPicPr>
        <p:blipFill>
          <a:blip r:embed="rId3">
            <a:alphaModFix/>
          </a:blip>
          <a:stretch>
            <a:fillRect/>
          </a:stretch>
        </p:blipFill>
        <p:spPr>
          <a:xfrm>
            <a:off x="1235161" y="1476925"/>
            <a:ext cx="6673674" cy="538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1"/>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464" name="Google Shape;464;p51"/>
          <p:cNvSpPr txBox="1"/>
          <p:nvPr/>
        </p:nvSpPr>
        <p:spPr>
          <a:xfrm>
            <a:off x="48176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a:t>
            </a:r>
            <a:r>
              <a:rPr lang="en" sz="2000">
                <a:solidFill>
                  <a:schemeClr val="dk1"/>
                </a:solidFill>
                <a:latin typeface="Open Sans"/>
                <a:ea typeface="Open Sans"/>
                <a:cs typeface="Open Sans"/>
                <a:sym typeface="Open Sans"/>
              </a:rPr>
              <a:t> - Check if the candidate is the same as the string, if so then this is valid</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65" name="Google Shape;465;p51"/>
          <p:cNvPicPr preferRelativeResize="0"/>
          <p:nvPr/>
        </p:nvPicPr>
        <p:blipFill>
          <a:blip r:embed="rId3">
            <a:alphaModFix/>
          </a:blip>
          <a:stretch>
            <a:fillRect/>
          </a:stretch>
        </p:blipFill>
        <p:spPr>
          <a:xfrm>
            <a:off x="166074" y="2317925"/>
            <a:ext cx="4578725" cy="3691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Learn about Citrix Career Opportunities!</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http://mlhlocal.host/citrix-careers</a:t>
            </a:r>
            <a:endParaRPr i="1" sz="2200">
              <a:solidFill>
                <a:srgbClr val="FFFFFF"/>
              </a:solidFill>
              <a:latin typeface="Open Sans"/>
              <a:ea typeface="Open Sans"/>
              <a:cs typeface="Open Sans"/>
              <a:sym typeface="Open Sans"/>
            </a:endParaRPr>
          </a:p>
        </p:txBody>
      </p:sp>
      <p:pic>
        <p:nvPicPr>
          <p:cNvPr id="114" name="Google Shape;114;p16"/>
          <p:cNvPicPr preferRelativeResize="0"/>
          <p:nvPr/>
        </p:nvPicPr>
        <p:blipFill>
          <a:blip r:embed="rId3">
            <a:alphaModFix/>
          </a:blip>
          <a:stretch>
            <a:fillRect/>
          </a:stretch>
        </p:blipFill>
        <p:spPr>
          <a:xfrm>
            <a:off x="2771087" y="955225"/>
            <a:ext cx="3601825" cy="1357900"/>
          </a:xfrm>
          <a:prstGeom prst="rect">
            <a:avLst/>
          </a:prstGeom>
          <a:noFill/>
          <a:ln>
            <a:noFill/>
          </a:ln>
        </p:spPr>
      </p:pic>
      <p:sp>
        <p:nvSpPr>
          <p:cNvPr id="115" name="Google Shape;115;p16"/>
          <p:cNvSpPr txBox="1"/>
          <p:nvPr/>
        </p:nvSpPr>
        <p:spPr>
          <a:xfrm>
            <a:off x="1962875" y="477400"/>
            <a:ext cx="5218200" cy="5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7D48B"/>
                </a:solidFill>
                <a:latin typeface="Open Sans"/>
                <a:ea typeface="Open Sans"/>
                <a:cs typeface="Open Sans"/>
                <a:sym typeface="Open Sans"/>
              </a:rPr>
              <a:t>Presented in partnership by</a:t>
            </a:r>
            <a:endParaRPr i="1" sz="2200">
              <a:solidFill>
                <a:srgbClr val="F7D48B"/>
              </a:solidFill>
              <a:latin typeface="Open Sans"/>
              <a:ea typeface="Open Sans"/>
              <a:cs typeface="Open Sans"/>
              <a:sym typeface="Open Sans"/>
            </a:endParaRPr>
          </a:p>
        </p:txBody>
      </p:sp>
      <p:sp>
        <p:nvSpPr>
          <p:cNvPr id="116" name="Google Shape;116;p16"/>
          <p:cNvSpPr txBox="1"/>
          <p:nvPr/>
        </p:nvSpPr>
        <p:spPr>
          <a:xfrm>
            <a:off x="687300" y="2160300"/>
            <a:ext cx="7769400" cy="3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rPr>
              <a:t>Citrix powers a better way to work by delivering the experience, security and choice that people and organization need to unlock innovation, engage customers, and be productive – anytime, anywhere.</a:t>
            </a:r>
            <a:endParaRPr>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Their Digital Workspaces combine the apps and files needed to get work done, with access control and endpoint management that offer the contextual, secure, unified experiences organization need to do their best work. </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2"/>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471" name="Google Shape;471;p52"/>
          <p:cNvSpPr txBox="1"/>
          <p:nvPr/>
        </p:nvSpPr>
        <p:spPr>
          <a:xfrm>
            <a:off x="48176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3</a:t>
            </a:r>
            <a:r>
              <a:rPr lang="en" sz="2000">
                <a:solidFill>
                  <a:schemeClr val="dk1"/>
                </a:solidFill>
                <a:latin typeface="Open Sans"/>
                <a:ea typeface="Open Sans"/>
                <a:cs typeface="Open Sans"/>
                <a:sym typeface="Open Sans"/>
              </a:rPr>
              <a:t> - Stop means that we’ve rotated the whole string on it self, we have no more combinations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72" name="Google Shape;472;p52"/>
          <p:cNvPicPr preferRelativeResize="0"/>
          <p:nvPr/>
        </p:nvPicPr>
        <p:blipFill>
          <a:blip r:embed="rId3">
            <a:alphaModFix/>
          </a:blip>
          <a:stretch>
            <a:fillRect/>
          </a:stretch>
        </p:blipFill>
        <p:spPr>
          <a:xfrm>
            <a:off x="166074" y="2317925"/>
            <a:ext cx="4578725" cy="3691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3"/>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478" name="Google Shape;478;p53"/>
          <p:cNvSpPr txBox="1"/>
          <p:nvPr/>
        </p:nvSpPr>
        <p:spPr>
          <a:xfrm>
            <a:off x="48938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6</a:t>
            </a:r>
            <a:r>
              <a:rPr lang="en" sz="2000">
                <a:solidFill>
                  <a:schemeClr val="dk1"/>
                </a:solidFill>
                <a:latin typeface="Open Sans"/>
                <a:ea typeface="Open Sans"/>
                <a:cs typeface="Open Sans"/>
                <a:sym typeface="Open Sans"/>
              </a:rPr>
              <a:t> - If stop is empty, then set it to be the candidate (so we know when to stop)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79" name="Google Shape;479;p53"/>
          <p:cNvPicPr preferRelativeResize="0"/>
          <p:nvPr/>
        </p:nvPicPr>
        <p:blipFill>
          <a:blip r:embed="rId3">
            <a:alphaModFix/>
          </a:blip>
          <a:stretch>
            <a:fillRect/>
          </a:stretch>
        </p:blipFill>
        <p:spPr>
          <a:xfrm>
            <a:off x="166074" y="2317925"/>
            <a:ext cx="4578725" cy="3691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4"/>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485" name="Google Shape;485;p54"/>
          <p:cNvSpPr txBox="1"/>
          <p:nvPr/>
        </p:nvSpPr>
        <p:spPr>
          <a:xfrm>
            <a:off x="50462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8</a:t>
            </a:r>
            <a:r>
              <a:rPr lang="en" sz="2000">
                <a:solidFill>
                  <a:schemeClr val="dk1"/>
                </a:solidFill>
                <a:latin typeface="Open Sans"/>
                <a:ea typeface="Open Sans"/>
                <a:cs typeface="Open Sans"/>
                <a:sym typeface="Open Sans"/>
              </a:rPr>
              <a:t> - Begin rotating the string using recursion.</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86" name="Google Shape;486;p54"/>
          <p:cNvPicPr preferRelativeResize="0"/>
          <p:nvPr/>
        </p:nvPicPr>
        <p:blipFill>
          <a:blip r:embed="rId3">
            <a:alphaModFix/>
          </a:blip>
          <a:stretch>
            <a:fillRect/>
          </a:stretch>
        </p:blipFill>
        <p:spPr>
          <a:xfrm>
            <a:off x="166074" y="2317925"/>
            <a:ext cx="4578725" cy="3691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5"/>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#2</a:t>
            </a:r>
            <a:endParaRPr/>
          </a:p>
        </p:txBody>
      </p:sp>
      <p:pic>
        <p:nvPicPr>
          <p:cNvPr id="492" name="Google Shape;492;p55"/>
          <p:cNvPicPr preferRelativeResize="0"/>
          <p:nvPr/>
        </p:nvPicPr>
        <p:blipFill>
          <a:blip r:embed="rId3">
            <a:alphaModFix/>
          </a:blip>
          <a:stretch>
            <a:fillRect/>
          </a:stretch>
        </p:blipFill>
        <p:spPr>
          <a:xfrm>
            <a:off x="152400" y="1945250"/>
            <a:ext cx="8839198" cy="28664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56"/>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498" name="Google Shape;498;p56"/>
          <p:cNvSpPr txBox="1"/>
          <p:nvPr/>
        </p:nvSpPr>
        <p:spPr>
          <a:xfrm>
            <a:off x="507900" y="2846525"/>
            <a:ext cx="81282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First to </a:t>
            </a:r>
            <a:r>
              <a:rPr lang="en" sz="2000">
                <a:solidFill>
                  <a:schemeClr val="dk1"/>
                </a:solidFill>
                <a:latin typeface="Open Sans"/>
                <a:ea typeface="Open Sans"/>
                <a:cs typeface="Open Sans"/>
                <a:sym typeface="Open Sans"/>
              </a:rPr>
              <a:t>shortcut</a:t>
            </a:r>
            <a:r>
              <a:rPr lang="en" sz="2000">
                <a:solidFill>
                  <a:schemeClr val="dk1"/>
                </a:solidFill>
                <a:latin typeface="Open Sans"/>
                <a:ea typeface="Open Sans"/>
                <a:cs typeface="Open Sans"/>
                <a:sym typeface="Open Sans"/>
              </a:rPr>
              <a:t> the algorithm we ensure the length are the same.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Next, we </a:t>
            </a:r>
            <a:r>
              <a:rPr lang="en" sz="2000" u="sng">
                <a:solidFill>
                  <a:schemeClr val="dk1"/>
                </a:solidFill>
                <a:latin typeface="Open Sans"/>
                <a:ea typeface="Open Sans"/>
                <a:cs typeface="Open Sans"/>
                <a:sym typeface="Open Sans"/>
              </a:rPr>
              <a:t>double</a:t>
            </a:r>
            <a:r>
              <a:rPr lang="en" sz="2000">
                <a:solidFill>
                  <a:schemeClr val="dk1"/>
                </a:solidFill>
                <a:latin typeface="Open Sans"/>
                <a:ea typeface="Open Sans"/>
                <a:cs typeface="Open Sans"/>
                <a:sym typeface="Open Sans"/>
              </a:rPr>
              <a:t> the original string and check whether the candidate string is inside. Why do we need to double it?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99" name="Google Shape;499;p56"/>
          <p:cNvPicPr preferRelativeResize="0"/>
          <p:nvPr/>
        </p:nvPicPr>
        <p:blipFill>
          <a:blip r:embed="rId3">
            <a:alphaModFix/>
          </a:blip>
          <a:stretch>
            <a:fillRect/>
          </a:stretch>
        </p:blipFill>
        <p:spPr>
          <a:xfrm>
            <a:off x="1614188" y="1637400"/>
            <a:ext cx="5900426" cy="1913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is Solution #2 Better?</a:t>
            </a:r>
            <a:endParaRPr/>
          </a:p>
        </p:txBody>
      </p:sp>
      <p:sp>
        <p:nvSpPr>
          <p:cNvPr id="505" name="Google Shape;505;p57"/>
          <p:cNvSpPr txBox="1"/>
          <p:nvPr/>
        </p:nvSpPr>
        <p:spPr>
          <a:xfrm>
            <a:off x="1391700" y="2162400"/>
            <a:ext cx="6360600" cy="3139800"/>
          </a:xfrm>
          <a:prstGeom prst="rect">
            <a:avLst/>
          </a:prstGeom>
          <a:noFill/>
          <a:ln>
            <a:noFill/>
          </a:ln>
        </p:spPr>
        <p:txBody>
          <a:bodyPr anchorCtr="0" anchor="ctr"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is much more simple (only one line!)</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does not require recursion </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1 is </a:t>
            </a:r>
            <a:r>
              <a:rPr i="1" lang="en" sz="2000">
                <a:solidFill>
                  <a:schemeClr val="dk1"/>
                </a:solidFill>
                <a:latin typeface="Open Sans"/>
                <a:ea typeface="Open Sans"/>
                <a:cs typeface="Open Sans"/>
                <a:sym typeface="Open Sans"/>
              </a:rPr>
              <a:t>very</a:t>
            </a:r>
            <a:r>
              <a:rPr lang="en" sz="2000">
                <a:solidFill>
                  <a:schemeClr val="dk1"/>
                </a:solidFill>
                <a:latin typeface="Open Sans"/>
                <a:ea typeface="Open Sans"/>
                <a:cs typeface="Open Sans"/>
                <a:sym typeface="Open Sans"/>
              </a:rPr>
              <a:t> prone to human error</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leverages Python’s built in API</a:t>
            </a:r>
            <a:endParaRPr sz="2000">
              <a:solidFill>
                <a:schemeClr val="dk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8"/>
          <p:cNvSpPr txBox="1"/>
          <p:nvPr>
            <p:ph type="title"/>
          </p:nvPr>
        </p:nvSpPr>
        <p:spPr>
          <a:xfrm>
            <a:off x="282900" y="800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Zig-Zag Arrays</a:t>
            </a:r>
            <a:endParaRPr/>
          </a:p>
        </p:txBody>
      </p:sp>
      <p:sp>
        <p:nvSpPr>
          <p:cNvPr id="511" name="Google Shape;511;p58"/>
          <p:cNvSpPr txBox="1"/>
          <p:nvPr/>
        </p:nvSpPr>
        <p:spPr>
          <a:xfrm>
            <a:off x="282900" y="1776300"/>
            <a:ext cx="3772800" cy="3319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Write a function that takes an array with distinct elements and sorts them in a zig-zag fashion. (ie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a &lt; b &gt; c &lt; d &gt; e &lt; f)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Time: 35 minutes</a:t>
            </a:r>
            <a:endParaRPr b="1" sz="2000">
              <a:solidFill>
                <a:schemeClr val="dk1"/>
              </a:solidFill>
              <a:latin typeface="Open Sans"/>
              <a:ea typeface="Open Sans"/>
              <a:cs typeface="Open Sans"/>
              <a:sym typeface="Open Sans"/>
            </a:endParaRPr>
          </a:p>
        </p:txBody>
      </p:sp>
      <p:sp>
        <p:nvSpPr>
          <p:cNvPr id="512" name="Google Shape;512;p58"/>
          <p:cNvSpPr txBox="1"/>
          <p:nvPr/>
        </p:nvSpPr>
        <p:spPr>
          <a:xfrm>
            <a:off x="4690875" y="2270387"/>
            <a:ext cx="385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nvGrpSpPr>
          <p:cNvPr id="513" name="Google Shape;513;p58"/>
          <p:cNvGrpSpPr/>
          <p:nvPr/>
        </p:nvGrpSpPr>
        <p:grpSpPr>
          <a:xfrm>
            <a:off x="4142089" y="1762502"/>
            <a:ext cx="4582600" cy="3075933"/>
            <a:chOff x="1248950" y="4479479"/>
            <a:chExt cx="4083950" cy="1885803"/>
          </a:xfrm>
        </p:grpSpPr>
        <p:grpSp>
          <p:nvGrpSpPr>
            <p:cNvPr id="514" name="Google Shape;514;p58"/>
            <p:cNvGrpSpPr/>
            <p:nvPr/>
          </p:nvGrpSpPr>
          <p:grpSpPr>
            <a:xfrm>
              <a:off x="1248950" y="4479479"/>
              <a:ext cx="4083950" cy="1885803"/>
              <a:chOff x="1248950" y="4479479"/>
              <a:chExt cx="4083950" cy="1885803"/>
            </a:xfrm>
          </p:grpSpPr>
          <p:sp>
            <p:nvSpPr>
              <p:cNvPr id="515" name="Google Shape;515;p58"/>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8"/>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8"/>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58"/>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8"/>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8"/>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58"/>
          <p:cNvGrpSpPr/>
          <p:nvPr/>
        </p:nvGrpSpPr>
        <p:grpSpPr>
          <a:xfrm>
            <a:off x="4206047" y="2098515"/>
            <a:ext cx="4468915" cy="2674763"/>
            <a:chOff x="1464738" y="2582325"/>
            <a:chExt cx="3983700" cy="4953264"/>
          </a:xfrm>
        </p:grpSpPr>
        <p:sp>
          <p:nvSpPr>
            <p:cNvPr id="522" name="Google Shape;522;p58"/>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zigzag([4, 3, 7, 8, 6, 2, 1])</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(can be different order)</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[3, 7, 4, 8, 2, 6, 1]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zigzag([1, 4, 3, 2])</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(can be different order)</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[1, 4, 2, 3]</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523" name="Google Shape;523;p58"/>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Time's Up! </a:t>
            </a:r>
            <a:endParaRPr/>
          </a:p>
        </p:txBody>
      </p:sp>
      <p:sp>
        <p:nvSpPr>
          <p:cNvPr id="529" name="Google Shape;529;p59"/>
          <p:cNvSpPr txBox="1"/>
          <p:nvPr/>
        </p:nvSpPr>
        <p:spPr>
          <a:xfrm>
            <a:off x="266675" y="1792850"/>
            <a:ext cx="8608500" cy="78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5EA5E5"/>
                </a:solidFill>
                <a:latin typeface="Open Sans"/>
                <a:ea typeface="Open Sans"/>
                <a:cs typeface="Open Sans"/>
                <a:sym typeface="Open Sans"/>
              </a:rPr>
              <a:t>Does anyone want to share their solution? </a:t>
            </a:r>
            <a:endParaRPr b="1" sz="3000">
              <a:latin typeface="Open Sans"/>
              <a:ea typeface="Open Sans"/>
              <a:cs typeface="Open Sans"/>
              <a:sym typeface="Open Sans"/>
            </a:endParaRPr>
          </a:p>
        </p:txBody>
      </p:sp>
      <p:sp>
        <p:nvSpPr>
          <p:cNvPr id="530" name="Google Shape;530;p59"/>
          <p:cNvSpPr txBox="1"/>
          <p:nvPr/>
        </p:nvSpPr>
        <p:spPr>
          <a:xfrm>
            <a:off x="447700" y="3007113"/>
            <a:ext cx="5555700" cy="2715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Share your repl.it URL and then we'll discuss!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Max time: 5 minutes </a:t>
            </a:r>
            <a:endParaRPr b="1" sz="2000">
              <a:solidFill>
                <a:schemeClr val="dk1"/>
              </a:solidFill>
              <a:latin typeface="Open Sans"/>
              <a:ea typeface="Open Sans"/>
              <a:cs typeface="Open Sans"/>
              <a:sym typeface="Open Sans"/>
            </a:endParaRPr>
          </a:p>
        </p:txBody>
      </p:sp>
      <p:pic>
        <p:nvPicPr>
          <p:cNvPr id="531" name="Google Shape;531;p59"/>
          <p:cNvPicPr preferRelativeResize="0"/>
          <p:nvPr/>
        </p:nvPicPr>
        <p:blipFill>
          <a:blip r:embed="rId3">
            <a:alphaModFix/>
          </a:blip>
          <a:stretch>
            <a:fillRect/>
          </a:stretch>
        </p:blipFill>
        <p:spPr>
          <a:xfrm>
            <a:off x="6046175" y="3064463"/>
            <a:ext cx="2600876" cy="2600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#1</a:t>
            </a:r>
            <a:endParaRPr/>
          </a:p>
        </p:txBody>
      </p:sp>
      <p:pic>
        <p:nvPicPr>
          <p:cNvPr id="537" name="Google Shape;537;p60"/>
          <p:cNvPicPr preferRelativeResize="0"/>
          <p:nvPr/>
        </p:nvPicPr>
        <p:blipFill>
          <a:blip r:embed="rId3">
            <a:alphaModFix/>
          </a:blip>
          <a:stretch>
            <a:fillRect/>
          </a:stretch>
        </p:blipFill>
        <p:spPr>
          <a:xfrm>
            <a:off x="1539400" y="1667225"/>
            <a:ext cx="6063056" cy="5190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61"/>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a:t>
            </a:r>
            <a:endParaRPr/>
          </a:p>
        </p:txBody>
      </p:sp>
      <p:sp>
        <p:nvSpPr>
          <p:cNvPr id="543" name="Google Shape;543;p61"/>
          <p:cNvSpPr txBox="1"/>
          <p:nvPr/>
        </p:nvSpPr>
        <p:spPr>
          <a:xfrm>
            <a:off x="4960225" y="2574525"/>
            <a:ext cx="39567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Swap function is a helper we can use to swap array elements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544" name="Google Shape;544;p61"/>
          <p:cNvPicPr preferRelativeResize="0"/>
          <p:nvPr/>
        </p:nvPicPr>
        <p:blipFill>
          <a:blip r:embed="rId3">
            <a:alphaModFix/>
          </a:blip>
          <a:stretch>
            <a:fillRect/>
          </a:stretch>
        </p:blipFill>
        <p:spPr>
          <a:xfrm>
            <a:off x="233500" y="2574525"/>
            <a:ext cx="4217199" cy="3610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122" name="Google Shape;122;p17"/>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23" name="Google Shape;123;p17"/>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24" name="Google Shape;124;p17"/>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25" name="Google Shape;125;p17"/>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Best practices for technical interviews.</a:t>
            </a:r>
            <a:endParaRPr sz="2400">
              <a:solidFill>
                <a:srgbClr val="353535"/>
              </a:solidFill>
              <a:latin typeface="Open Sans"/>
              <a:ea typeface="Open Sans"/>
              <a:cs typeface="Open Sans"/>
              <a:sym typeface="Open Sans"/>
            </a:endParaRPr>
          </a:p>
        </p:txBody>
      </p:sp>
      <p:sp>
        <p:nvSpPr>
          <p:cNvPr id="126" name="Google Shape;126;p17"/>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solve several common technical interview questions.</a:t>
            </a:r>
            <a:endParaRPr sz="2400">
              <a:solidFill>
                <a:srgbClr val="353535"/>
              </a:solidFill>
              <a:latin typeface="Open Sans"/>
              <a:ea typeface="Open Sans"/>
              <a:cs typeface="Open Sans"/>
              <a:sym typeface="Open Sans"/>
            </a:endParaRPr>
          </a:p>
        </p:txBody>
      </p:sp>
      <p:sp>
        <p:nvSpPr>
          <p:cNvPr id="127" name="Google Shape;127;p17"/>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Where to go for more practice. </a:t>
            </a:r>
            <a:endParaRPr sz="2400">
              <a:solidFill>
                <a:srgbClr val="353535"/>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2"/>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a:t>
            </a:r>
            <a:endParaRPr/>
          </a:p>
        </p:txBody>
      </p:sp>
      <p:sp>
        <p:nvSpPr>
          <p:cNvPr id="550" name="Google Shape;550;p62"/>
          <p:cNvSpPr txBox="1"/>
          <p:nvPr/>
        </p:nvSpPr>
        <p:spPr>
          <a:xfrm>
            <a:off x="4853500" y="2574525"/>
            <a:ext cx="4139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5</a:t>
            </a:r>
            <a:r>
              <a:rPr lang="en" sz="2000">
                <a:solidFill>
                  <a:schemeClr val="dk1"/>
                </a:solidFill>
                <a:latin typeface="Open Sans"/>
                <a:ea typeface="Open Sans"/>
                <a:cs typeface="Open Sans"/>
                <a:sym typeface="Open Sans"/>
              </a:rPr>
              <a:t> - is where we sort the array. We can use any sorting algorithm but assume nlogn complexity.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551" name="Google Shape;551;p62"/>
          <p:cNvPicPr preferRelativeResize="0"/>
          <p:nvPr/>
        </p:nvPicPr>
        <p:blipFill>
          <a:blip r:embed="rId3">
            <a:alphaModFix/>
          </a:blip>
          <a:stretch>
            <a:fillRect/>
          </a:stretch>
        </p:blipFill>
        <p:spPr>
          <a:xfrm>
            <a:off x="233500" y="2574525"/>
            <a:ext cx="4217199" cy="36104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3"/>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a:t>
            </a:r>
            <a:endParaRPr/>
          </a:p>
        </p:txBody>
      </p:sp>
      <p:sp>
        <p:nvSpPr>
          <p:cNvPr id="557" name="Google Shape;557;p63"/>
          <p:cNvSpPr txBox="1"/>
          <p:nvPr/>
        </p:nvSpPr>
        <p:spPr>
          <a:xfrm>
            <a:off x="4863675" y="2650725"/>
            <a:ext cx="41292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6-9 - </a:t>
            </a:r>
            <a:r>
              <a:rPr lang="en" sz="2000">
                <a:solidFill>
                  <a:schemeClr val="dk1"/>
                </a:solidFill>
                <a:latin typeface="Open Sans"/>
                <a:ea typeface="Open Sans"/>
                <a:cs typeface="Open Sans"/>
                <a:sym typeface="Open Sans"/>
              </a:rPr>
              <a:t>Using a while loop, we can iterate through the </a:t>
            </a:r>
            <a:r>
              <a:rPr lang="en" sz="2000" u="sng">
                <a:solidFill>
                  <a:schemeClr val="dk1"/>
                </a:solidFill>
                <a:latin typeface="Open Sans"/>
                <a:ea typeface="Open Sans"/>
                <a:cs typeface="Open Sans"/>
                <a:sym typeface="Open Sans"/>
              </a:rPr>
              <a:t>sorted</a:t>
            </a:r>
            <a:r>
              <a:rPr lang="en" sz="2000">
                <a:solidFill>
                  <a:schemeClr val="dk1"/>
                </a:solidFill>
                <a:latin typeface="Open Sans"/>
                <a:ea typeface="Open Sans"/>
                <a:cs typeface="Open Sans"/>
                <a:sym typeface="Open Sans"/>
              </a:rPr>
              <a:t> array started at index 1, we swap higher to lower and skip by two. This ensures that we have zig-zag arrays.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558" name="Google Shape;558;p63"/>
          <p:cNvPicPr preferRelativeResize="0"/>
          <p:nvPr/>
        </p:nvPicPr>
        <p:blipFill>
          <a:blip r:embed="rId3">
            <a:alphaModFix/>
          </a:blip>
          <a:stretch>
            <a:fillRect/>
          </a:stretch>
        </p:blipFill>
        <p:spPr>
          <a:xfrm>
            <a:off x="233500" y="2574525"/>
            <a:ext cx="4217199" cy="3610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64"/>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a:t>
            </a:r>
            <a:endParaRPr/>
          </a:p>
        </p:txBody>
      </p:sp>
      <p:sp>
        <p:nvSpPr>
          <p:cNvPr id="564" name="Google Shape;564;p64"/>
          <p:cNvSpPr txBox="1"/>
          <p:nvPr/>
        </p:nvSpPr>
        <p:spPr>
          <a:xfrm>
            <a:off x="4847750"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This is a very simple approach but what is the complexity?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(nlogn because of sorting)</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565" name="Google Shape;565;p64"/>
          <p:cNvPicPr preferRelativeResize="0"/>
          <p:nvPr/>
        </p:nvPicPr>
        <p:blipFill>
          <a:blip r:embed="rId3">
            <a:alphaModFix/>
          </a:blip>
          <a:stretch>
            <a:fillRect/>
          </a:stretch>
        </p:blipFill>
        <p:spPr>
          <a:xfrm>
            <a:off x="233500" y="2574525"/>
            <a:ext cx="4217199" cy="36104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65"/>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#2</a:t>
            </a:r>
            <a:endParaRPr/>
          </a:p>
        </p:txBody>
      </p:sp>
      <p:pic>
        <p:nvPicPr>
          <p:cNvPr id="571" name="Google Shape;571;p65"/>
          <p:cNvPicPr preferRelativeResize="0"/>
          <p:nvPr/>
        </p:nvPicPr>
        <p:blipFill>
          <a:blip r:embed="rId3">
            <a:alphaModFix/>
          </a:blip>
          <a:stretch>
            <a:fillRect/>
          </a:stretch>
        </p:blipFill>
        <p:spPr>
          <a:xfrm>
            <a:off x="1574638" y="1609300"/>
            <a:ext cx="5992563" cy="47603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66"/>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577" name="Google Shape;577;p66"/>
          <p:cNvSpPr txBox="1"/>
          <p:nvPr/>
        </p:nvSpPr>
        <p:spPr>
          <a:xfrm>
            <a:off x="217024" y="2527063"/>
            <a:ext cx="477370" cy="39907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578" name="Google Shape;578;p66"/>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579" name="Google Shape;579;p66"/>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2: Flag true indicates relation "&lt;" is expected, else "&gt;" is expected. The first expected relation is "&lt;"</a:t>
            </a:r>
            <a:endParaRPr sz="2000">
              <a:solidFill>
                <a:schemeClr val="dk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585" name="Google Shape;585;p67"/>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586" name="Google Shape;586;p67"/>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587" name="Google Shape;587;p67"/>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The for-loop iterates through the array, but what does it do? </a:t>
            </a:r>
            <a:endParaRPr sz="2000">
              <a:solidFill>
                <a:schemeClr val="dk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68"/>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593" name="Google Shape;593;p68"/>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594" name="Google Shape;594;p68"/>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595" name="Google Shape;595;p68"/>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The for loop checks the flag and sees what relation is needed. </a:t>
            </a:r>
            <a:endParaRPr sz="2000">
              <a:solidFill>
                <a:schemeClr val="dk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6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601" name="Google Shape;601;p69"/>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602" name="Google Shape;602;p69"/>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603" name="Google Shape;603;p69"/>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5 checks to see if the number at position i + 1 is not the intended flag, if it that is true then swap the numbers. </a:t>
            </a:r>
            <a:endParaRPr sz="2000">
              <a:solidFill>
                <a:schemeClr val="dk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609" name="Google Shape;609;p70"/>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610" name="Google Shape;610;p70"/>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611" name="Google Shape;611;p70"/>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8 does the same thing as Line 5 but for the opposite relation</a:t>
            </a:r>
            <a:endParaRPr sz="2000">
              <a:solidFill>
                <a:schemeClr val="dk1"/>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1"/>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617" name="Google Shape;617;p71"/>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618" name="Google Shape;618;p71"/>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619" name="Google Shape;619;p71"/>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10 flips the relation so that we can zig-zag. </a:t>
            </a:r>
            <a:endParaRPr sz="20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18"/>
          <p:cNvPicPr preferRelativeResize="0"/>
          <p:nvPr/>
        </p:nvPicPr>
        <p:blipFill>
          <a:blip r:embed="rId3">
            <a:alphaModFix/>
          </a:blip>
          <a:stretch>
            <a:fillRect/>
          </a:stretch>
        </p:blipFill>
        <p:spPr>
          <a:xfrm>
            <a:off x="2067850" y="2326308"/>
            <a:ext cx="390525" cy="228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72"/>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is Solution #2 Better?</a:t>
            </a:r>
            <a:endParaRPr/>
          </a:p>
        </p:txBody>
      </p:sp>
      <p:sp>
        <p:nvSpPr>
          <p:cNvPr id="625" name="Google Shape;625;p72"/>
          <p:cNvSpPr txBox="1"/>
          <p:nvPr/>
        </p:nvSpPr>
        <p:spPr>
          <a:xfrm>
            <a:off x="1451675" y="2294450"/>
            <a:ext cx="6238500" cy="3139800"/>
          </a:xfrm>
          <a:prstGeom prst="rect">
            <a:avLst/>
          </a:prstGeom>
          <a:noFill/>
          <a:ln>
            <a:noFill/>
          </a:ln>
        </p:spPr>
        <p:txBody>
          <a:bodyPr anchorCtr="0" anchor="ctr"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does not require O(nlogn) sorting</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iterates through the array only once</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has complexity of O(n)</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uses O(1) memory (auxiliary space)</a:t>
            </a:r>
            <a:endParaRPr sz="2000">
              <a:solidFill>
                <a:schemeClr val="dk1"/>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73"/>
          <p:cNvSpPr txBox="1"/>
          <p:nvPr>
            <p:ph type="title"/>
          </p:nvPr>
        </p:nvSpPr>
        <p:spPr>
          <a:xfrm>
            <a:off x="282900" y="800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Pythagorean Triplet</a:t>
            </a:r>
            <a:endParaRPr/>
          </a:p>
        </p:txBody>
      </p:sp>
      <p:sp>
        <p:nvSpPr>
          <p:cNvPr id="631" name="Google Shape;631;p73"/>
          <p:cNvSpPr txBox="1"/>
          <p:nvPr/>
        </p:nvSpPr>
        <p:spPr>
          <a:xfrm>
            <a:off x="213075" y="1970225"/>
            <a:ext cx="3909300" cy="3319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Write a function that takes an array of elements and returns “Yes” if there is a pythagorean triplet ((a, b, c) that satisfies a</a:t>
            </a:r>
            <a:r>
              <a:rPr baseline="30000" lang="en" sz="2000">
                <a:solidFill>
                  <a:schemeClr val="dk1"/>
                </a:solidFill>
                <a:latin typeface="Open Sans"/>
                <a:ea typeface="Open Sans"/>
                <a:cs typeface="Open Sans"/>
                <a:sym typeface="Open Sans"/>
              </a:rPr>
              <a:t>2</a:t>
            </a:r>
            <a:r>
              <a:rPr lang="en" sz="2000">
                <a:solidFill>
                  <a:schemeClr val="dk1"/>
                </a:solidFill>
                <a:latin typeface="Open Sans"/>
                <a:ea typeface="Open Sans"/>
                <a:cs typeface="Open Sans"/>
                <a:sym typeface="Open Sans"/>
              </a:rPr>
              <a:t> + b</a:t>
            </a:r>
            <a:r>
              <a:rPr baseline="30000" lang="en" sz="2000">
                <a:solidFill>
                  <a:schemeClr val="dk1"/>
                </a:solidFill>
                <a:latin typeface="Open Sans"/>
                <a:ea typeface="Open Sans"/>
                <a:cs typeface="Open Sans"/>
                <a:sym typeface="Open Sans"/>
              </a:rPr>
              <a:t>2</a:t>
            </a:r>
            <a:r>
              <a:rPr lang="en" sz="2000">
                <a:solidFill>
                  <a:schemeClr val="dk1"/>
                </a:solidFill>
                <a:latin typeface="Open Sans"/>
                <a:ea typeface="Open Sans"/>
                <a:cs typeface="Open Sans"/>
                <a:sym typeface="Open Sans"/>
              </a:rPr>
              <a:t> = c</a:t>
            </a:r>
            <a:r>
              <a:rPr baseline="30000" lang="en" sz="2000">
                <a:solidFill>
                  <a:schemeClr val="dk1"/>
                </a:solidFill>
                <a:latin typeface="Open Sans"/>
                <a:ea typeface="Open Sans"/>
                <a:cs typeface="Open Sans"/>
                <a:sym typeface="Open Sans"/>
              </a:rPr>
              <a:t>2</a:t>
            </a:r>
            <a:r>
              <a:rPr lang="en" sz="2000">
                <a:solidFill>
                  <a:schemeClr val="dk1"/>
                </a:solidFill>
                <a:latin typeface="Open Sans"/>
                <a:ea typeface="Open Sans"/>
                <a:cs typeface="Open Sans"/>
                <a:sym typeface="Open Sans"/>
              </a:rPr>
              <a:t>), “No” otherwise.</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Time: 35 minutes</a:t>
            </a:r>
            <a:endParaRPr b="1" sz="2000">
              <a:solidFill>
                <a:schemeClr val="dk1"/>
              </a:solidFill>
              <a:latin typeface="Open Sans"/>
              <a:ea typeface="Open Sans"/>
              <a:cs typeface="Open Sans"/>
              <a:sym typeface="Open Sans"/>
            </a:endParaRPr>
          </a:p>
        </p:txBody>
      </p:sp>
      <p:sp>
        <p:nvSpPr>
          <p:cNvPr id="632" name="Google Shape;632;p73"/>
          <p:cNvSpPr txBox="1"/>
          <p:nvPr/>
        </p:nvSpPr>
        <p:spPr>
          <a:xfrm>
            <a:off x="4827275" y="3788037"/>
            <a:ext cx="385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nvGrpSpPr>
          <p:cNvPr id="633" name="Google Shape;633;p73"/>
          <p:cNvGrpSpPr/>
          <p:nvPr/>
        </p:nvGrpSpPr>
        <p:grpSpPr>
          <a:xfrm>
            <a:off x="4285589" y="1891040"/>
            <a:ext cx="4582600" cy="3075933"/>
            <a:chOff x="1248950" y="4479479"/>
            <a:chExt cx="4083950" cy="1885803"/>
          </a:xfrm>
        </p:grpSpPr>
        <p:grpSp>
          <p:nvGrpSpPr>
            <p:cNvPr id="634" name="Google Shape;634;p73"/>
            <p:cNvGrpSpPr/>
            <p:nvPr/>
          </p:nvGrpSpPr>
          <p:grpSpPr>
            <a:xfrm>
              <a:off x="1248950" y="4479479"/>
              <a:ext cx="4083950" cy="1885803"/>
              <a:chOff x="1248950" y="4479479"/>
              <a:chExt cx="4083950" cy="1885803"/>
            </a:xfrm>
          </p:grpSpPr>
          <p:sp>
            <p:nvSpPr>
              <p:cNvPr id="635" name="Google Shape;635;p73"/>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3"/>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3"/>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73"/>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3"/>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3"/>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73"/>
          <p:cNvGrpSpPr/>
          <p:nvPr/>
        </p:nvGrpSpPr>
        <p:grpSpPr>
          <a:xfrm>
            <a:off x="4293347" y="2292677"/>
            <a:ext cx="4518015" cy="2674300"/>
            <a:chOff x="1420969" y="131422"/>
            <a:chExt cx="4027469" cy="4952408"/>
          </a:xfrm>
        </p:grpSpPr>
        <p:sp>
          <p:nvSpPr>
            <p:cNvPr id="642" name="Google Shape;642;p73"/>
            <p:cNvSpPr txBox="1"/>
            <p:nvPr/>
          </p:nvSpPr>
          <p:spPr>
            <a:xfrm>
              <a:off x="1850538" y="131430"/>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triplet</a:t>
              </a:r>
              <a:r>
                <a:rPr lang="en">
                  <a:solidFill>
                    <a:srgbClr val="EAEAEA"/>
                  </a:solidFill>
                  <a:latin typeface="Consolas"/>
                  <a:ea typeface="Consolas"/>
                  <a:cs typeface="Consolas"/>
                  <a:sym typeface="Consolas"/>
                </a:rPr>
                <a:t>(</a:t>
              </a:r>
              <a:r>
                <a:rPr lang="en">
                  <a:solidFill>
                    <a:srgbClr val="EAEAEA"/>
                  </a:solidFill>
                  <a:latin typeface="Consolas"/>
                  <a:ea typeface="Consolas"/>
                  <a:cs typeface="Consolas"/>
                  <a:sym typeface="Consolas"/>
                </a:rPr>
                <a:t>[3, 1, 4, 6, 5]</a:t>
              </a: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Yes</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triplet([10, 4, 6, 12, 5])</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No</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643" name="Google Shape;643;p73"/>
            <p:cNvSpPr txBox="1"/>
            <p:nvPr/>
          </p:nvSpPr>
          <p:spPr>
            <a:xfrm>
              <a:off x="1420969" y="131422"/>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74"/>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Time's Up! </a:t>
            </a:r>
            <a:endParaRPr/>
          </a:p>
        </p:txBody>
      </p:sp>
      <p:sp>
        <p:nvSpPr>
          <p:cNvPr id="649" name="Google Shape;649;p74"/>
          <p:cNvSpPr txBox="1"/>
          <p:nvPr/>
        </p:nvSpPr>
        <p:spPr>
          <a:xfrm>
            <a:off x="266675" y="1792850"/>
            <a:ext cx="8608500" cy="78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5EA5E5"/>
                </a:solidFill>
                <a:latin typeface="Open Sans"/>
                <a:ea typeface="Open Sans"/>
                <a:cs typeface="Open Sans"/>
                <a:sym typeface="Open Sans"/>
              </a:rPr>
              <a:t>Does anyone want to share their solution? </a:t>
            </a:r>
            <a:endParaRPr b="1" sz="3000">
              <a:latin typeface="Open Sans"/>
              <a:ea typeface="Open Sans"/>
              <a:cs typeface="Open Sans"/>
              <a:sym typeface="Open Sans"/>
            </a:endParaRPr>
          </a:p>
        </p:txBody>
      </p:sp>
      <p:sp>
        <p:nvSpPr>
          <p:cNvPr id="650" name="Google Shape;650;p74"/>
          <p:cNvSpPr txBox="1"/>
          <p:nvPr/>
        </p:nvSpPr>
        <p:spPr>
          <a:xfrm>
            <a:off x="447700" y="3007113"/>
            <a:ext cx="5555700" cy="2715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Share your repl.it URL and then we'll discuss!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Max time: 5 minutes </a:t>
            </a:r>
            <a:endParaRPr b="1" sz="2000">
              <a:solidFill>
                <a:schemeClr val="dk1"/>
              </a:solidFill>
              <a:latin typeface="Open Sans"/>
              <a:ea typeface="Open Sans"/>
              <a:cs typeface="Open Sans"/>
              <a:sym typeface="Open Sans"/>
            </a:endParaRPr>
          </a:p>
        </p:txBody>
      </p:sp>
      <p:pic>
        <p:nvPicPr>
          <p:cNvPr id="651" name="Google Shape;651;p74"/>
          <p:cNvPicPr preferRelativeResize="0"/>
          <p:nvPr/>
        </p:nvPicPr>
        <p:blipFill>
          <a:blip r:embed="rId3">
            <a:alphaModFix/>
          </a:blip>
          <a:stretch>
            <a:fillRect/>
          </a:stretch>
        </p:blipFill>
        <p:spPr>
          <a:xfrm>
            <a:off x="6046175" y="3064463"/>
            <a:ext cx="2600876" cy="2600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75"/>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#1</a:t>
            </a:r>
            <a:endParaRPr/>
          </a:p>
        </p:txBody>
      </p:sp>
      <p:sp>
        <p:nvSpPr>
          <p:cNvPr id="657" name="Google Shape;657;p75"/>
          <p:cNvSpPr txBox="1"/>
          <p:nvPr/>
        </p:nvSpPr>
        <p:spPr>
          <a:xfrm>
            <a:off x="622070" y="2289646"/>
            <a:ext cx="490429" cy="39611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658" name="Google Shape;658;p75"/>
          <p:cNvPicPr preferRelativeResize="0"/>
          <p:nvPr/>
        </p:nvPicPr>
        <p:blipFill>
          <a:blip r:embed="rId3">
            <a:alphaModFix/>
          </a:blip>
          <a:stretch>
            <a:fillRect/>
          </a:stretch>
        </p:blipFill>
        <p:spPr>
          <a:xfrm>
            <a:off x="1591161" y="1644050"/>
            <a:ext cx="5959521" cy="47603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76"/>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64" name="Google Shape;664;p76"/>
          <p:cNvSpPr txBox="1"/>
          <p:nvPr/>
        </p:nvSpPr>
        <p:spPr>
          <a:xfrm>
            <a:off x="217024" y="2527063"/>
            <a:ext cx="477370" cy="39907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65" name="Google Shape;665;p76"/>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Naive method </a:t>
            </a:r>
            <a:r>
              <a:rPr lang="en" sz="2000">
                <a:solidFill>
                  <a:schemeClr val="dk1"/>
                </a:solidFill>
                <a:latin typeface="Open Sans"/>
                <a:ea typeface="Open Sans"/>
                <a:cs typeface="Open Sans"/>
                <a:sym typeface="Open Sans"/>
              </a:rPr>
              <a:t>- create 3 for loops and try all the possible combinations</a:t>
            </a:r>
            <a:endParaRPr sz="2200">
              <a:solidFill>
                <a:schemeClr val="dk1"/>
              </a:solidFill>
              <a:latin typeface="Open Sans"/>
              <a:ea typeface="Open Sans"/>
              <a:cs typeface="Open Sans"/>
              <a:sym typeface="Open Sans"/>
            </a:endParaRPr>
          </a:p>
        </p:txBody>
      </p:sp>
      <p:pic>
        <p:nvPicPr>
          <p:cNvPr id="666" name="Google Shape;666;p76"/>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7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72" name="Google Shape;672;p77"/>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73" name="Google Shape;673;p77"/>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7-9</a:t>
            </a:r>
            <a:r>
              <a:rPr lang="en" sz="2000">
                <a:solidFill>
                  <a:schemeClr val="dk1"/>
                </a:solidFill>
                <a:latin typeface="Open Sans"/>
                <a:ea typeface="Open Sans"/>
                <a:cs typeface="Open Sans"/>
                <a:sym typeface="Open Sans"/>
              </a:rPr>
              <a:t> - is where we calculate the square of each number</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674" name="Google Shape;674;p77"/>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78"/>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80" name="Google Shape;680;p78"/>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81" name="Google Shape;681;p78"/>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10 -</a:t>
            </a:r>
            <a:r>
              <a:rPr lang="en" sz="2000">
                <a:solidFill>
                  <a:schemeClr val="dk1"/>
                </a:solidFill>
                <a:latin typeface="Open Sans"/>
                <a:ea typeface="Open Sans"/>
                <a:cs typeface="Open Sans"/>
                <a:sym typeface="Open Sans"/>
              </a:rPr>
              <a:t> is where we check whether the pythagorean trip</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682" name="Google Shape;682;p78"/>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7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88" name="Google Shape;688;p79"/>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89" name="Google Shape;689;p79"/>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11</a:t>
            </a:r>
            <a:r>
              <a:rPr lang="en" sz="2000">
                <a:solidFill>
                  <a:schemeClr val="dk1"/>
                </a:solidFill>
                <a:latin typeface="Open Sans"/>
                <a:ea typeface="Open Sans"/>
                <a:cs typeface="Open Sans"/>
                <a:sym typeface="Open Sans"/>
              </a:rPr>
              <a:t> - if we reached here then we couldn’t find a pythagorean triplet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sp>
        <p:nvSpPr>
          <p:cNvPr id="690" name="Google Shape;690;p79"/>
          <p:cNvSpPr txBox="1"/>
          <p:nvPr>
            <p:ph idx="4294967295" type="sldNum"/>
          </p:nvPr>
        </p:nvSpPr>
        <p:spPr>
          <a:xfrm>
            <a:off x="8472458" y="62176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1" name="Google Shape;691;p79"/>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8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97" name="Google Shape;697;p80"/>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98" name="Google Shape;698;p80"/>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What is the complexity?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O(n</a:t>
            </a:r>
            <a:r>
              <a:rPr baseline="30000" lang="en" sz="2000">
                <a:solidFill>
                  <a:schemeClr val="dk1"/>
                </a:solidFill>
                <a:latin typeface="Open Sans"/>
                <a:ea typeface="Open Sans"/>
                <a:cs typeface="Open Sans"/>
                <a:sym typeface="Open Sans"/>
              </a:rPr>
              <a:t>3</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Can we do better?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699" name="Google Shape;699;p80"/>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81"/>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#2</a:t>
            </a:r>
            <a:endParaRPr/>
          </a:p>
        </p:txBody>
      </p:sp>
      <p:sp>
        <p:nvSpPr>
          <p:cNvPr id="705" name="Google Shape;705;p81"/>
          <p:cNvSpPr txBox="1"/>
          <p:nvPr/>
        </p:nvSpPr>
        <p:spPr>
          <a:xfrm>
            <a:off x="622070" y="2289646"/>
            <a:ext cx="490429" cy="39611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706" name="Google Shape;706;p81"/>
          <p:cNvPicPr preferRelativeResize="0"/>
          <p:nvPr/>
        </p:nvPicPr>
        <p:blipFill>
          <a:blip r:embed="rId3">
            <a:alphaModFix/>
          </a:blip>
          <a:stretch>
            <a:fillRect/>
          </a:stretch>
        </p:blipFill>
        <p:spPr>
          <a:xfrm>
            <a:off x="2420762" y="1632450"/>
            <a:ext cx="4302476" cy="5005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sp>
        <p:nvSpPr>
          <p:cNvPr id="138" name="Google Shape;138;p19"/>
          <p:cNvSpPr txBox="1"/>
          <p:nvPr/>
        </p:nvSpPr>
        <p:spPr>
          <a:xfrm>
            <a:off x="841500" y="1932488"/>
            <a:ext cx="7461000" cy="87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latin typeface="Open Sans"/>
                <a:ea typeface="Open Sans"/>
                <a:cs typeface="Open Sans"/>
                <a:sym typeface="Open Sans"/>
              </a:rPr>
              <a:t>Tip #1: </a:t>
            </a:r>
            <a:r>
              <a:rPr lang="en" sz="3600">
                <a:solidFill>
                  <a:schemeClr val="dk1"/>
                </a:solidFill>
                <a:latin typeface="Open Sans"/>
                <a:ea typeface="Open Sans"/>
                <a:cs typeface="Open Sans"/>
                <a:sym typeface="Open Sans"/>
              </a:rPr>
              <a:t>It is OK to ask questions! </a:t>
            </a:r>
            <a:endParaRPr sz="3600">
              <a:solidFill>
                <a:schemeClr val="dk1"/>
              </a:solidFill>
              <a:latin typeface="Open Sans"/>
              <a:ea typeface="Open Sans"/>
              <a:cs typeface="Open Sans"/>
              <a:sym typeface="Open Sans"/>
            </a:endParaRPr>
          </a:p>
        </p:txBody>
      </p:sp>
      <p:sp>
        <p:nvSpPr>
          <p:cNvPr id="139" name="Google Shape;139;p19"/>
          <p:cNvSpPr txBox="1"/>
          <p:nvPr/>
        </p:nvSpPr>
        <p:spPr>
          <a:xfrm>
            <a:off x="534250" y="3146050"/>
            <a:ext cx="4929000" cy="250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sz="2000">
                <a:solidFill>
                  <a:schemeClr val="dk1"/>
                </a:solidFill>
                <a:latin typeface="Open Sans"/>
                <a:ea typeface="Open Sans"/>
                <a:cs typeface="Open Sans"/>
                <a:sym typeface="Open Sans"/>
              </a:rPr>
              <a:t>Begin by asking parameter questions - they really want to see that you think about what you're doing before you begin coding. For example, if you're asked to reverse a string, ask if there are any built-in methods that you aren't allowed to use (like </a:t>
            </a:r>
            <a:r>
              <a:rPr lang="en" sz="2000">
                <a:solidFill>
                  <a:schemeClr val="dk1"/>
                </a:solidFill>
                <a:latin typeface="Consolas"/>
                <a:ea typeface="Consolas"/>
                <a:cs typeface="Consolas"/>
                <a:sym typeface="Consolas"/>
              </a:rPr>
              <a:t>reverse()</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p:txBody>
      </p:sp>
      <p:pic>
        <p:nvPicPr>
          <p:cNvPr id="140" name="Google Shape;140;p19"/>
          <p:cNvPicPr preferRelativeResize="0"/>
          <p:nvPr/>
        </p:nvPicPr>
        <p:blipFill>
          <a:blip r:embed="rId3">
            <a:alphaModFix/>
          </a:blip>
          <a:stretch>
            <a:fillRect/>
          </a:stretch>
        </p:blipFill>
        <p:spPr>
          <a:xfrm>
            <a:off x="5604950" y="2780050"/>
            <a:ext cx="3025500" cy="3025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82"/>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12" name="Google Shape;712;p82"/>
          <p:cNvSpPr txBox="1"/>
          <p:nvPr/>
        </p:nvSpPr>
        <p:spPr>
          <a:xfrm>
            <a:off x="4741425" y="2574525"/>
            <a:ext cx="42483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Steps:</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Square every element </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Sort the squared array</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Start with last element, and try to find two numbers in the array that add up to this one.</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If none, move one index back, try again.</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p:txBody>
      </p:sp>
      <p:pic>
        <p:nvPicPr>
          <p:cNvPr id="713" name="Google Shape;713;p82"/>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83"/>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19" name="Google Shape;719;p83"/>
          <p:cNvSpPr txBox="1"/>
          <p:nvPr/>
        </p:nvSpPr>
        <p:spPr>
          <a:xfrm>
            <a:off x="4680750" y="2574525"/>
            <a:ext cx="41598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2</a:t>
            </a:r>
            <a:r>
              <a:rPr lang="en" sz="2000">
                <a:solidFill>
                  <a:schemeClr val="dk1"/>
                </a:solidFill>
                <a:latin typeface="Open Sans"/>
                <a:ea typeface="Open Sans"/>
                <a:cs typeface="Open Sans"/>
                <a:sym typeface="Open Sans"/>
              </a:rPr>
              <a:t> - is where we generate new array of squared numbers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20" name="Google Shape;720;p83"/>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84"/>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26" name="Google Shape;726;p84"/>
          <p:cNvSpPr txBox="1"/>
          <p:nvPr/>
        </p:nvSpPr>
        <p:spPr>
          <a:xfrm>
            <a:off x="47414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3</a:t>
            </a:r>
            <a:r>
              <a:rPr lang="en" sz="2000">
                <a:solidFill>
                  <a:schemeClr val="dk1"/>
                </a:solidFill>
                <a:latin typeface="Open Sans"/>
                <a:ea typeface="Open Sans"/>
                <a:cs typeface="Open Sans"/>
                <a:sym typeface="Open Sans"/>
              </a:rPr>
              <a:t> - sort the squared array</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27" name="Google Shape;727;p84"/>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85"/>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33" name="Google Shape;733;p85"/>
          <p:cNvSpPr txBox="1"/>
          <p:nvPr/>
        </p:nvSpPr>
        <p:spPr>
          <a:xfrm>
            <a:off x="4721225" y="2574525"/>
            <a:ext cx="39786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4</a:t>
            </a:r>
            <a:r>
              <a:rPr lang="en" sz="2000">
                <a:solidFill>
                  <a:schemeClr val="dk1"/>
                </a:solidFill>
                <a:latin typeface="Open Sans"/>
                <a:ea typeface="Open Sans"/>
                <a:cs typeface="Open Sans"/>
                <a:sym typeface="Open Sans"/>
              </a:rPr>
              <a:t> - Start at the last element and go backwards in the array until index 2</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34" name="Google Shape;734;p85"/>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86"/>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40" name="Google Shape;740;p86"/>
          <p:cNvSpPr txBox="1"/>
          <p:nvPr/>
        </p:nvSpPr>
        <p:spPr>
          <a:xfrm>
            <a:off x="4660175" y="2574525"/>
            <a:ext cx="4202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5-6</a:t>
            </a:r>
            <a:r>
              <a:rPr lang="en" sz="2000">
                <a:solidFill>
                  <a:schemeClr val="dk1"/>
                </a:solidFill>
                <a:latin typeface="Open Sans"/>
                <a:ea typeface="Open Sans"/>
                <a:cs typeface="Open Sans"/>
                <a:sym typeface="Open Sans"/>
              </a:rPr>
              <a:t> - Select two numbers at the corner of the </a:t>
            </a:r>
            <a:r>
              <a:rPr lang="en" sz="2000">
                <a:solidFill>
                  <a:schemeClr val="dk1"/>
                </a:solidFill>
                <a:latin typeface="Open Sans"/>
                <a:ea typeface="Open Sans"/>
                <a:cs typeface="Open Sans"/>
                <a:sym typeface="Open Sans"/>
              </a:rPr>
              <a:t>constrained</a:t>
            </a:r>
            <a:r>
              <a:rPr lang="en" sz="2000">
                <a:solidFill>
                  <a:schemeClr val="dk1"/>
                </a:solidFill>
                <a:latin typeface="Open Sans"/>
                <a:ea typeface="Open Sans"/>
                <a:cs typeface="Open Sans"/>
                <a:sym typeface="Open Sans"/>
              </a:rPr>
              <a:t> array and start checking if they add up to number at index i.</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41" name="Google Shape;741;p86"/>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8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47" name="Google Shape;747;p87"/>
          <p:cNvSpPr txBox="1"/>
          <p:nvPr/>
        </p:nvSpPr>
        <p:spPr>
          <a:xfrm>
            <a:off x="47414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8</a:t>
            </a:r>
            <a:r>
              <a:rPr lang="en" sz="2000">
                <a:solidFill>
                  <a:schemeClr val="dk1"/>
                </a:solidFill>
                <a:latin typeface="Open Sans"/>
                <a:ea typeface="Open Sans"/>
                <a:cs typeface="Open Sans"/>
                <a:sym typeface="Open Sans"/>
              </a:rPr>
              <a:t> - A triplet is found</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48" name="Google Shape;748;p87"/>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88"/>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54" name="Google Shape;754;p88"/>
          <p:cNvSpPr txBox="1"/>
          <p:nvPr/>
        </p:nvSpPr>
        <p:spPr>
          <a:xfrm>
            <a:off x="4741575" y="2574525"/>
            <a:ext cx="42516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10 - </a:t>
            </a:r>
            <a:r>
              <a:rPr lang="en" sz="2000">
                <a:solidFill>
                  <a:schemeClr val="dk1"/>
                </a:solidFill>
                <a:latin typeface="Open Sans"/>
                <a:ea typeface="Open Sans"/>
                <a:cs typeface="Open Sans"/>
                <a:sym typeface="Open Sans"/>
              </a:rPr>
              <a:t>if a triplet is not found, check if the addition of the two </a:t>
            </a:r>
            <a:r>
              <a:rPr lang="en" sz="2000">
                <a:solidFill>
                  <a:schemeClr val="dk1"/>
                </a:solidFill>
                <a:latin typeface="Open Sans"/>
                <a:ea typeface="Open Sans"/>
                <a:cs typeface="Open Sans"/>
                <a:sym typeface="Open Sans"/>
              </a:rPr>
              <a:t>squared</a:t>
            </a:r>
            <a:r>
              <a:rPr lang="en" sz="2000">
                <a:solidFill>
                  <a:schemeClr val="dk1"/>
                </a:solidFill>
                <a:latin typeface="Open Sans"/>
                <a:ea typeface="Open Sans"/>
                <a:cs typeface="Open Sans"/>
                <a:sym typeface="Open Sans"/>
              </a:rPr>
              <a:t> numbers is less than the one at index i, then move the left index up one.</a:t>
            </a:r>
            <a:endParaRPr sz="2200">
              <a:solidFill>
                <a:schemeClr val="dk1"/>
              </a:solidFill>
              <a:latin typeface="Open Sans"/>
              <a:ea typeface="Open Sans"/>
              <a:cs typeface="Open Sans"/>
              <a:sym typeface="Open Sans"/>
            </a:endParaRPr>
          </a:p>
        </p:txBody>
      </p:sp>
      <p:pic>
        <p:nvPicPr>
          <p:cNvPr id="755" name="Google Shape;755;p88"/>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8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61" name="Google Shape;761;p89"/>
          <p:cNvSpPr txBox="1"/>
          <p:nvPr/>
        </p:nvSpPr>
        <p:spPr>
          <a:xfrm>
            <a:off x="4650225" y="2574525"/>
            <a:ext cx="4190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16</a:t>
            </a:r>
            <a:r>
              <a:rPr lang="en" sz="2000">
                <a:solidFill>
                  <a:schemeClr val="dk1"/>
                </a:solidFill>
                <a:latin typeface="Open Sans"/>
                <a:ea typeface="Open Sans"/>
                <a:cs typeface="Open Sans"/>
                <a:sym typeface="Open Sans"/>
              </a:rPr>
              <a:t> - if we reached here then a triplet could not be found.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62" name="Google Shape;762;p89"/>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9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is Solution #2 Better?</a:t>
            </a:r>
            <a:endParaRPr/>
          </a:p>
        </p:txBody>
      </p:sp>
      <p:sp>
        <p:nvSpPr>
          <p:cNvPr id="768" name="Google Shape;768;p90"/>
          <p:cNvSpPr txBox="1"/>
          <p:nvPr/>
        </p:nvSpPr>
        <p:spPr>
          <a:xfrm>
            <a:off x="223650" y="2085975"/>
            <a:ext cx="8696700" cy="31398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has complexity of O(n</a:t>
            </a:r>
            <a:r>
              <a:rPr baseline="30000" lang="en" sz="2000">
                <a:solidFill>
                  <a:schemeClr val="dk1"/>
                </a:solidFill>
                <a:latin typeface="Open Sans"/>
                <a:ea typeface="Open Sans"/>
                <a:cs typeface="Open Sans"/>
                <a:sym typeface="Open Sans"/>
              </a:rPr>
              <a:t>2</a:t>
            </a:r>
            <a:r>
              <a:rPr lang="en" sz="2000">
                <a:solidFill>
                  <a:schemeClr val="dk1"/>
                </a:solidFill>
                <a:latin typeface="Open Sans"/>
                <a:ea typeface="Open Sans"/>
                <a:cs typeface="Open Sans"/>
                <a:sym typeface="Open Sans"/>
              </a:rPr>
              <a:t>) compared to </a:t>
            </a:r>
            <a:r>
              <a:rPr lang="en" sz="2000">
                <a:solidFill>
                  <a:schemeClr val="dk1"/>
                </a:solidFill>
                <a:latin typeface="Open Sans"/>
                <a:ea typeface="Open Sans"/>
                <a:cs typeface="Open Sans"/>
                <a:sym typeface="Open Sans"/>
              </a:rPr>
              <a:t>O(n</a:t>
            </a:r>
            <a:r>
              <a:rPr baseline="30000" lang="en" sz="2000">
                <a:solidFill>
                  <a:schemeClr val="dk1"/>
                </a:solidFill>
                <a:latin typeface="Open Sans"/>
                <a:ea typeface="Open Sans"/>
                <a:cs typeface="Open Sans"/>
                <a:sym typeface="Open Sans"/>
              </a:rPr>
              <a:t>3</a:t>
            </a:r>
            <a:r>
              <a:rPr lang="en" sz="2000">
                <a:solidFill>
                  <a:schemeClr val="dk1"/>
                </a:solidFill>
                <a:latin typeface="Open Sans"/>
                <a:ea typeface="Open Sans"/>
                <a:cs typeface="Open Sans"/>
                <a:sym typeface="Open Sans"/>
              </a:rPr>
              <a:t>) for Solution 1</a:t>
            </a:r>
            <a:endParaRPr sz="2000">
              <a:solidFill>
                <a:schemeClr val="dk1"/>
              </a:solidFill>
              <a:latin typeface="Open Sans"/>
              <a:ea typeface="Open Sans"/>
              <a:cs typeface="Open Sans"/>
              <a:sym typeface="Open Sans"/>
            </a:endParaRPr>
          </a:p>
          <a:p>
            <a:pPr indent="-355600" lvl="0" marL="457200" rtl="0" algn="l">
              <a:lnSpc>
                <a:spcPct val="150000"/>
              </a:lnSpc>
              <a:spcBef>
                <a:spcPts val="1000"/>
              </a:spcBef>
              <a:spcAft>
                <a:spcPts val="1000"/>
              </a:spcAft>
              <a:buClr>
                <a:schemeClr val="dk1"/>
              </a:buClr>
              <a:buSzPts val="2000"/>
              <a:buFont typeface="Open Sans"/>
              <a:buChar char="●"/>
            </a:pPr>
            <a:r>
              <a:rPr lang="en" sz="2000">
                <a:solidFill>
                  <a:schemeClr val="dk1"/>
                </a:solidFill>
                <a:latin typeface="Open Sans"/>
                <a:ea typeface="Open Sans"/>
                <a:cs typeface="Open Sans"/>
                <a:sym typeface="Open Sans"/>
              </a:rPr>
              <a:t>On average, Solution 2 finds triplets faster than Solution 1 since it leverages sorting </a:t>
            </a:r>
            <a:endParaRPr sz="2000">
              <a:solidFill>
                <a:schemeClr val="dk1"/>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pic>
        <p:nvPicPr>
          <p:cNvPr id="773" name="Google Shape;773;p91"/>
          <p:cNvPicPr preferRelativeResize="0"/>
          <p:nvPr/>
        </p:nvPicPr>
        <p:blipFill>
          <a:blip r:embed="rId3">
            <a:alphaModFix/>
          </a:blip>
          <a:stretch>
            <a:fillRect/>
          </a:stretch>
        </p:blipFill>
        <p:spPr>
          <a:xfrm>
            <a:off x="2039075" y="3971933"/>
            <a:ext cx="390525" cy="22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0"/>
          <p:cNvSpPr txBox="1"/>
          <p:nvPr/>
        </p:nvSpPr>
        <p:spPr>
          <a:xfrm>
            <a:off x="841500" y="1948013"/>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#2: </a:t>
            </a:r>
            <a:r>
              <a:rPr lang="en" sz="3000">
                <a:solidFill>
                  <a:schemeClr val="dk1"/>
                </a:solidFill>
                <a:latin typeface="Open Sans"/>
                <a:ea typeface="Open Sans"/>
                <a:cs typeface="Open Sans"/>
                <a:sym typeface="Open Sans"/>
              </a:rPr>
              <a:t>Plan your answer before you begin coding or whiteboarding. </a:t>
            </a:r>
            <a:endParaRPr b="1" sz="3000">
              <a:solidFill>
                <a:schemeClr val="dk1"/>
              </a:solidFill>
              <a:latin typeface="Open Sans"/>
              <a:ea typeface="Open Sans"/>
              <a:cs typeface="Open Sans"/>
              <a:sym typeface="Open Sans"/>
            </a:endParaRPr>
          </a:p>
        </p:txBody>
      </p:sp>
      <p:sp>
        <p:nvSpPr>
          <p:cNvPr id="146" name="Google Shape;146;p20"/>
          <p:cNvSpPr txBox="1"/>
          <p:nvPr/>
        </p:nvSpPr>
        <p:spPr>
          <a:xfrm>
            <a:off x="841500" y="3622700"/>
            <a:ext cx="4126800" cy="2404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1000"/>
              </a:spcAft>
              <a:buNone/>
            </a:pPr>
            <a:r>
              <a:rPr lang="en" sz="2000">
                <a:solidFill>
                  <a:schemeClr val="dk1"/>
                </a:solidFill>
                <a:latin typeface="Open Sans"/>
                <a:ea typeface="Open Sans"/>
                <a:cs typeface="Open Sans"/>
                <a:sym typeface="Open Sans"/>
              </a:rPr>
              <a:t>Say things like "The first thing this function needs to do is  . . ." It's ok to write some things down or make notes to yourself! They want to see you planning.</a:t>
            </a:r>
            <a:endParaRPr sz="2000">
              <a:solidFill>
                <a:schemeClr val="dk1"/>
              </a:solidFill>
              <a:latin typeface="Open Sans"/>
              <a:ea typeface="Open Sans"/>
              <a:cs typeface="Open Sans"/>
              <a:sym typeface="Open Sans"/>
            </a:endParaRPr>
          </a:p>
        </p:txBody>
      </p:sp>
      <p:sp>
        <p:nvSpPr>
          <p:cNvPr id="147" name="Google Shape;147;p20"/>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48" name="Google Shape;148;p20"/>
          <p:cNvPicPr preferRelativeResize="0"/>
          <p:nvPr/>
        </p:nvPicPr>
        <p:blipFill>
          <a:blip r:embed="rId3">
            <a:alphaModFix/>
          </a:blip>
          <a:stretch>
            <a:fillRect/>
          </a:stretch>
        </p:blipFill>
        <p:spPr>
          <a:xfrm>
            <a:off x="5262825" y="3277875"/>
            <a:ext cx="2981021" cy="2981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92"/>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did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779" name="Google Shape;779;p92"/>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780" name="Google Shape;780;p92"/>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781" name="Google Shape;781;p92"/>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782" name="Google Shape;782;p92"/>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It's good to ask questions! </a:t>
            </a:r>
            <a:endParaRPr sz="2400">
              <a:solidFill>
                <a:srgbClr val="353535"/>
              </a:solidFill>
              <a:latin typeface="Open Sans"/>
              <a:ea typeface="Open Sans"/>
              <a:cs typeface="Open Sans"/>
              <a:sym typeface="Open Sans"/>
            </a:endParaRPr>
          </a:p>
        </p:txBody>
      </p:sp>
      <p:sp>
        <p:nvSpPr>
          <p:cNvPr id="783" name="Google Shape;783;p92"/>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Plan your code in advance!</a:t>
            </a:r>
            <a:endParaRPr sz="2400">
              <a:solidFill>
                <a:srgbClr val="353535"/>
              </a:solidFill>
              <a:latin typeface="Open Sans"/>
              <a:ea typeface="Open Sans"/>
              <a:cs typeface="Open Sans"/>
              <a:sym typeface="Open Sans"/>
            </a:endParaRPr>
          </a:p>
        </p:txBody>
      </p:sp>
      <p:sp>
        <p:nvSpPr>
          <p:cNvPr id="784" name="Google Shape;784;p92"/>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Your explanation is just as important as your solution. </a:t>
            </a:r>
            <a:endParaRPr sz="2400">
              <a:solidFill>
                <a:srgbClr val="353535"/>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93"/>
          <p:cNvSpPr/>
          <p:nvPr/>
        </p:nvSpPr>
        <p:spPr>
          <a:xfrm>
            <a:off x="877950" y="420122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790" name="Google Shape;790;p93"/>
          <p:cNvSpPr txBox="1"/>
          <p:nvPr/>
        </p:nvSpPr>
        <p:spPr>
          <a:xfrm>
            <a:off x="758550" y="269122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791" name="Google Shape;791;p93"/>
          <p:cNvSpPr txBox="1"/>
          <p:nvPr/>
        </p:nvSpPr>
        <p:spPr>
          <a:xfrm>
            <a:off x="0" y="176305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What did you learn today?</a:t>
            </a:r>
            <a:endParaRPr b="1" sz="3000">
              <a:solidFill>
                <a:srgbClr val="FFFFFF"/>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pic>
        <p:nvPicPr>
          <p:cNvPr id="796" name="Google Shape;796;p94"/>
          <p:cNvPicPr preferRelativeResize="0"/>
          <p:nvPr/>
        </p:nvPicPr>
        <p:blipFill>
          <a:blip r:embed="rId3">
            <a:alphaModFix/>
          </a:blip>
          <a:stretch>
            <a:fillRect/>
          </a:stretch>
        </p:blipFill>
        <p:spPr>
          <a:xfrm>
            <a:off x="2049500" y="4534633"/>
            <a:ext cx="390525" cy="228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95"/>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Where to go from here</a:t>
            </a:r>
            <a:endParaRPr b="1" sz="3000">
              <a:solidFill>
                <a:srgbClr val="353535"/>
              </a:solidFill>
              <a:latin typeface="Open Sans"/>
              <a:ea typeface="Open Sans"/>
              <a:cs typeface="Open Sans"/>
              <a:sym typeface="Open Sans"/>
            </a:endParaRPr>
          </a:p>
        </p:txBody>
      </p:sp>
      <p:sp>
        <p:nvSpPr>
          <p:cNvPr id="802" name="Google Shape;802;p95"/>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803" name="Google Shape;803;p95"/>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804" name="Google Shape;804;p95"/>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805" name="Google Shape;805;p95"/>
          <p:cNvSpPr txBox="1"/>
          <p:nvPr/>
        </p:nvSpPr>
        <p:spPr>
          <a:xfrm>
            <a:off x="1956525" y="2110225"/>
            <a:ext cx="6069000" cy="113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Check your email tomorrow for instructions on how to contribute your solution! </a:t>
            </a:r>
            <a:endParaRPr sz="2400">
              <a:solidFill>
                <a:srgbClr val="353535"/>
              </a:solidFill>
              <a:latin typeface="Open Sans"/>
              <a:ea typeface="Open Sans"/>
              <a:cs typeface="Open Sans"/>
              <a:sym typeface="Open Sans"/>
            </a:endParaRPr>
          </a:p>
        </p:txBody>
      </p:sp>
      <p:sp>
        <p:nvSpPr>
          <p:cNvPr id="806" name="Google Shape;806;p95"/>
          <p:cNvSpPr txBox="1"/>
          <p:nvPr/>
        </p:nvSpPr>
        <p:spPr>
          <a:xfrm>
            <a:off x="1956525" y="3460925"/>
            <a:ext cx="60690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Check out </a:t>
            </a:r>
            <a:r>
              <a:rPr lang="en" sz="2400">
                <a:solidFill>
                  <a:srgbClr val="5EA5E5"/>
                </a:solidFill>
                <a:latin typeface="Open Sans"/>
                <a:ea typeface="Open Sans"/>
                <a:cs typeface="Open Sans"/>
                <a:sym typeface="Open Sans"/>
              </a:rPr>
              <a:t>mlhlocal.host/interview-cake</a:t>
            </a:r>
            <a:r>
              <a:rPr lang="en" sz="2400">
                <a:solidFill>
                  <a:srgbClr val="353535"/>
                </a:solidFill>
                <a:latin typeface="Open Sans"/>
                <a:ea typeface="Open Sans"/>
                <a:cs typeface="Open Sans"/>
                <a:sym typeface="Open Sans"/>
              </a:rPr>
              <a:t> for more practice problems. </a:t>
            </a:r>
            <a:endParaRPr sz="2400">
              <a:solidFill>
                <a:srgbClr val="353535"/>
              </a:solidFill>
              <a:latin typeface="Open Sans"/>
              <a:ea typeface="Open Sans"/>
              <a:cs typeface="Open Sans"/>
              <a:sym typeface="Open Sans"/>
            </a:endParaRPr>
          </a:p>
        </p:txBody>
      </p:sp>
      <p:sp>
        <p:nvSpPr>
          <p:cNvPr id="807" name="Google Shape;807;p95"/>
          <p:cNvSpPr txBox="1"/>
          <p:nvPr/>
        </p:nvSpPr>
        <p:spPr>
          <a:xfrm>
            <a:off x="1956525" y="4719175"/>
            <a:ext cx="6261600" cy="113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Learn more about efficiency and Big O Notation at </a:t>
            </a:r>
            <a:r>
              <a:rPr lang="en" sz="2400">
                <a:solidFill>
                  <a:srgbClr val="5EA5E5"/>
                </a:solidFill>
                <a:latin typeface="Open Sans"/>
                <a:ea typeface="Open Sans"/>
                <a:cs typeface="Open Sans"/>
                <a:sym typeface="Open Sans"/>
              </a:rPr>
              <a:t>http://mlhlocal.host/big-o-notation</a:t>
            </a:r>
            <a:endParaRPr sz="2400">
              <a:solidFill>
                <a:srgbClr val="5EA5E5"/>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96"/>
          <p:cNvSpPr txBox="1"/>
          <p:nvPr>
            <p:ph type="title"/>
          </p:nvPr>
        </p:nvSpPr>
        <p:spPr>
          <a:xfrm>
            <a:off x="161550" y="1663975"/>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chemeClr val="lt1"/>
                </a:solidFill>
                <a:latin typeface="Open Sans"/>
                <a:ea typeface="Open Sans"/>
                <a:cs typeface="Open Sans"/>
                <a:sym typeface="Open Sans"/>
              </a:rPr>
              <a:t>Sign up for the MLH Career Lab!</a:t>
            </a:r>
            <a:endParaRPr b="1" i="1" sz="3000">
              <a:solidFill>
                <a:schemeClr val="lt1"/>
              </a:solidFill>
              <a:latin typeface="Open Sans"/>
              <a:ea typeface="Open Sans"/>
              <a:cs typeface="Open Sans"/>
              <a:sym typeface="Open Sans"/>
            </a:endParaRPr>
          </a:p>
        </p:txBody>
      </p:sp>
      <p:pic>
        <p:nvPicPr>
          <p:cNvPr id="813" name="Google Shape;813;p96"/>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814" name="Google Shape;814;p96"/>
          <p:cNvSpPr/>
          <p:nvPr/>
        </p:nvSpPr>
        <p:spPr>
          <a:xfrm>
            <a:off x="877950" y="2471450"/>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http://mlhlocal.host/career-lab</a:t>
            </a:r>
            <a:endParaRPr sz="3000">
              <a:solidFill>
                <a:srgbClr val="FFD966"/>
              </a:solidFill>
            </a:endParaRPr>
          </a:p>
        </p:txBody>
      </p:sp>
      <p:sp>
        <p:nvSpPr>
          <p:cNvPr id="815" name="Google Shape;815;p96"/>
          <p:cNvSpPr txBox="1"/>
          <p:nvPr/>
        </p:nvSpPr>
        <p:spPr>
          <a:xfrm>
            <a:off x="344700" y="3711800"/>
            <a:ext cx="6189600" cy="2804400"/>
          </a:xfrm>
          <a:prstGeom prst="rect">
            <a:avLst/>
          </a:prstGeom>
          <a:noFill/>
          <a:ln>
            <a:noFill/>
          </a:ln>
        </p:spPr>
        <p:txBody>
          <a:bodyPr anchorCtr="0" anchor="ctr" bIns="91425" lIns="91425" spcFirstLastPara="1" rIns="91425" wrap="square" tIns="91425">
            <a:noAutofit/>
          </a:bodyPr>
          <a:lstStyle/>
          <a:p>
            <a:pPr indent="-355600" lvl="0" marL="457200" rtl="0" algn="l">
              <a:lnSpc>
                <a:spcPct val="125000"/>
              </a:lnSpc>
              <a:spcBef>
                <a:spcPts val="0"/>
              </a:spcBef>
              <a:spcAft>
                <a:spcPts val="0"/>
              </a:spcAft>
              <a:buClr>
                <a:schemeClr val="lt1"/>
              </a:buClr>
              <a:buSzPts val="2000"/>
              <a:buFont typeface="Open Sans"/>
              <a:buChar char="●"/>
            </a:pPr>
            <a:r>
              <a:rPr lang="en" sz="2000">
                <a:solidFill>
                  <a:schemeClr val="lt1"/>
                </a:solidFill>
                <a:latin typeface="Open Sans"/>
                <a:ea typeface="Open Sans"/>
                <a:cs typeface="Open Sans"/>
                <a:sym typeface="Open Sans"/>
              </a:rPr>
              <a:t>Browse a curated list of cool companies to work for.</a:t>
            </a:r>
            <a:endParaRPr sz="2000">
              <a:solidFill>
                <a:schemeClr val="lt1"/>
              </a:solidFill>
              <a:latin typeface="Open Sans"/>
              <a:ea typeface="Open Sans"/>
              <a:cs typeface="Open Sans"/>
              <a:sym typeface="Open Sans"/>
            </a:endParaRPr>
          </a:p>
          <a:p>
            <a:pPr indent="-355600" lvl="0" marL="457200" rtl="0" algn="l">
              <a:lnSpc>
                <a:spcPct val="125000"/>
              </a:lnSpc>
              <a:spcBef>
                <a:spcPts val="1000"/>
              </a:spcBef>
              <a:spcAft>
                <a:spcPts val="0"/>
              </a:spcAft>
              <a:buClr>
                <a:schemeClr val="lt1"/>
              </a:buClr>
              <a:buSzPts val="2000"/>
              <a:buFont typeface="Open Sans"/>
              <a:buChar char="●"/>
            </a:pPr>
            <a:r>
              <a:rPr lang="en" sz="2000">
                <a:solidFill>
                  <a:schemeClr val="lt1"/>
                </a:solidFill>
                <a:latin typeface="Open Sans"/>
                <a:ea typeface="Open Sans"/>
                <a:cs typeface="Open Sans"/>
                <a:sym typeface="Open Sans"/>
              </a:rPr>
              <a:t>Apply for jobs and internships from companies that want to recruit directly from the MLH community.</a:t>
            </a:r>
            <a:endParaRPr sz="2000">
              <a:solidFill>
                <a:schemeClr val="lt1"/>
              </a:solidFill>
              <a:latin typeface="Open Sans"/>
              <a:ea typeface="Open Sans"/>
              <a:cs typeface="Open Sans"/>
              <a:sym typeface="Open Sans"/>
            </a:endParaRPr>
          </a:p>
          <a:p>
            <a:pPr indent="-355600" lvl="0" marL="457200" rtl="0" algn="l">
              <a:lnSpc>
                <a:spcPct val="125000"/>
              </a:lnSpc>
              <a:spcBef>
                <a:spcPts val="1000"/>
              </a:spcBef>
              <a:spcAft>
                <a:spcPts val="1000"/>
              </a:spcAft>
              <a:buClr>
                <a:schemeClr val="lt1"/>
              </a:buClr>
              <a:buSzPts val="2000"/>
              <a:buFont typeface="Open Sans"/>
              <a:buChar char="●"/>
            </a:pPr>
            <a:r>
              <a:rPr lang="en" sz="2000">
                <a:solidFill>
                  <a:schemeClr val="lt1"/>
                </a:solidFill>
                <a:latin typeface="Open Sans"/>
                <a:ea typeface="Open Sans"/>
                <a:cs typeface="Open Sans"/>
                <a:sym typeface="Open Sans"/>
              </a:rPr>
              <a:t>Receive updates and career advice from MLH!</a:t>
            </a:r>
            <a:endParaRPr sz="2000">
              <a:solidFill>
                <a:schemeClr val="lt1"/>
              </a:solidFill>
              <a:latin typeface="Open Sans"/>
              <a:ea typeface="Open Sans"/>
              <a:cs typeface="Open Sans"/>
              <a:sym typeface="Open Sans"/>
            </a:endParaRPr>
          </a:p>
        </p:txBody>
      </p:sp>
      <p:pic>
        <p:nvPicPr>
          <p:cNvPr id="816" name="Google Shape;816;p96"/>
          <p:cNvPicPr preferRelativeResize="0"/>
          <p:nvPr/>
        </p:nvPicPr>
        <p:blipFill>
          <a:blip r:embed="rId4">
            <a:alphaModFix/>
          </a:blip>
          <a:stretch>
            <a:fillRect/>
          </a:stretch>
        </p:blipFill>
        <p:spPr>
          <a:xfrm>
            <a:off x="6351200" y="3914100"/>
            <a:ext cx="2399801" cy="23998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id="821" name="Google Shape;821;p97"/>
          <p:cNvPicPr preferRelativeResize="0"/>
          <p:nvPr/>
        </p:nvPicPr>
        <p:blipFill>
          <a:blip r:embed="rId3">
            <a:alphaModFix/>
          </a:blip>
          <a:stretch>
            <a:fillRect/>
          </a:stretch>
        </p:blipFill>
        <p:spPr>
          <a:xfrm>
            <a:off x="2771112" y="1568300"/>
            <a:ext cx="3601825" cy="1357900"/>
          </a:xfrm>
          <a:prstGeom prst="rect">
            <a:avLst/>
          </a:prstGeom>
          <a:noFill/>
          <a:ln>
            <a:noFill/>
          </a:ln>
        </p:spPr>
      </p:pic>
      <p:sp>
        <p:nvSpPr>
          <p:cNvPr id="822" name="Google Shape;822;p97"/>
          <p:cNvSpPr txBox="1"/>
          <p:nvPr/>
        </p:nvSpPr>
        <p:spPr>
          <a:xfrm>
            <a:off x="1962913" y="1005250"/>
            <a:ext cx="5218200" cy="5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7D48B"/>
                </a:solidFill>
                <a:latin typeface="Open Sans"/>
                <a:ea typeface="Open Sans"/>
                <a:cs typeface="Open Sans"/>
                <a:sym typeface="Open Sans"/>
              </a:rPr>
              <a:t>Drop your resume with</a:t>
            </a:r>
            <a:endParaRPr i="1" sz="2200">
              <a:solidFill>
                <a:srgbClr val="F7D48B"/>
              </a:solidFill>
              <a:latin typeface="Open Sans"/>
              <a:ea typeface="Open Sans"/>
              <a:cs typeface="Open Sans"/>
              <a:sym typeface="Open Sans"/>
            </a:endParaRPr>
          </a:p>
        </p:txBody>
      </p:sp>
      <p:sp>
        <p:nvSpPr>
          <p:cNvPr id="823" name="Google Shape;823;p97"/>
          <p:cNvSpPr txBox="1"/>
          <p:nvPr/>
        </p:nvSpPr>
        <p:spPr>
          <a:xfrm>
            <a:off x="1869000" y="3064813"/>
            <a:ext cx="5406000" cy="195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By attending this workshop you have the opportunity to connect with a Citrix recruiter directly! Click on the button below to join the Citrix talent network.</a:t>
            </a:r>
            <a:endParaRPr>
              <a:solidFill>
                <a:srgbClr val="FFFFFF"/>
              </a:solidFill>
            </a:endParaRPr>
          </a:p>
        </p:txBody>
      </p:sp>
      <p:sp>
        <p:nvSpPr>
          <p:cNvPr id="824" name="Google Shape;824;p97">
            <a:hlinkClick r:id="rId4"/>
          </p:cNvPr>
          <p:cNvSpPr/>
          <p:nvPr/>
        </p:nvSpPr>
        <p:spPr>
          <a:xfrm>
            <a:off x="3597475" y="5157950"/>
            <a:ext cx="1949100" cy="694800"/>
          </a:xfrm>
          <a:prstGeom prst="rect">
            <a:avLst/>
          </a:prstGeom>
          <a:solidFill>
            <a:srgbClr val="F7D48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Submit Resume</a:t>
            </a:r>
            <a:endParaRPr b="1" sz="18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98"/>
          <p:cNvSpPr txBox="1"/>
          <p:nvPr>
            <p:ph type="title"/>
          </p:nvPr>
        </p:nvSpPr>
        <p:spPr>
          <a:xfrm>
            <a:off x="282900" y="1768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Anagrams</a:t>
            </a:r>
            <a:endParaRPr/>
          </a:p>
        </p:txBody>
      </p:sp>
      <p:sp>
        <p:nvSpPr>
          <p:cNvPr id="830" name="Google Shape;830;p98"/>
          <p:cNvSpPr txBox="1"/>
          <p:nvPr/>
        </p:nvSpPr>
        <p:spPr>
          <a:xfrm>
            <a:off x="266675" y="3141825"/>
            <a:ext cx="4413900" cy="3075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Write a function that takes two inputs, a pair of strings, and proves if they are anagrams (contain all the same letters) of each other.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b="1" sz="2200">
              <a:solidFill>
                <a:schemeClr val="dk1"/>
              </a:solidFill>
              <a:latin typeface="Open Sans"/>
              <a:ea typeface="Open Sans"/>
              <a:cs typeface="Open Sans"/>
              <a:sym typeface="Open Sans"/>
            </a:endParaRPr>
          </a:p>
        </p:txBody>
      </p:sp>
      <p:grpSp>
        <p:nvGrpSpPr>
          <p:cNvPr id="831" name="Google Shape;831;p98"/>
          <p:cNvGrpSpPr/>
          <p:nvPr/>
        </p:nvGrpSpPr>
        <p:grpSpPr>
          <a:xfrm>
            <a:off x="4777150" y="3076345"/>
            <a:ext cx="4083950" cy="3075933"/>
            <a:chOff x="1248950" y="4479479"/>
            <a:chExt cx="4083950" cy="1885803"/>
          </a:xfrm>
        </p:grpSpPr>
        <p:grpSp>
          <p:nvGrpSpPr>
            <p:cNvPr id="832" name="Google Shape;832;p98"/>
            <p:cNvGrpSpPr/>
            <p:nvPr/>
          </p:nvGrpSpPr>
          <p:grpSpPr>
            <a:xfrm>
              <a:off x="1248950" y="4479479"/>
              <a:ext cx="4083950" cy="1885803"/>
              <a:chOff x="1248950" y="4479479"/>
              <a:chExt cx="4083950" cy="1885803"/>
            </a:xfrm>
          </p:grpSpPr>
          <p:sp>
            <p:nvSpPr>
              <p:cNvPr id="833" name="Google Shape;833;p98"/>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8"/>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8"/>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98"/>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8"/>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8"/>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98"/>
          <p:cNvGrpSpPr/>
          <p:nvPr/>
        </p:nvGrpSpPr>
        <p:grpSpPr>
          <a:xfrm>
            <a:off x="4827275" y="3477828"/>
            <a:ext cx="3983700" cy="2674763"/>
            <a:chOff x="1464738" y="2582325"/>
            <a:chExt cx="3983700" cy="4953264"/>
          </a:xfrm>
        </p:grpSpPr>
        <p:sp>
          <p:nvSpPr>
            <p:cNvPr id="840" name="Google Shape;840;p98"/>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anagram</a:t>
              </a:r>
              <a:r>
                <a:rPr lang="en">
                  <a:solidFill>
                    <a:srgbClr val="EAEAEA"/>
                  </a:solidFill>
                  <a:latin typeface="Consolas"/>
                  <a:ea typeface="Consolas"/>
                  <a:cs typeface="Consolas"/>
                  <a:sym typeface="Consolas"/>
                </a:rPr>
                <a:t>("dairy", "diary")</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TRUE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anagram("cars", "face")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FALSE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841" name="Google Shape;841;p98"/>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842" name="Google Shape;842;p98"/>
          <p:cNvSpPr txBox="1"/>
          <p:nvPr>
            <p:ph type="title"/>
          </p:nvPr>
        </p:nvSpPr>
        <p:spPr>
          <a:xfrm>
            <a:off x="161550" y="928650"/>
            <a:ext cx="88209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Additional Practice Problem #1 </a:t>
            </a:r>
            <a:endParaRPr b="1" sz="3000">
              <a:solidFill>
                <a:srgbClr val="353535"/>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9"/>
          <p:cNvSpPr txBox="1"/>
          <p:nvPr>
            <p:ph type="title"/>
          </p:nvPr>
        </p:nvSpPr>
        <p:spPr>
          <a:xfrm>
            <a:off x="282900" y="1768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Vowel Counts</a:t>
            </a:r>
            <a:endParaRPr/>
          </a:p>
        </p:txBody>
      </p:sp>
      <p:sp>
        <p:nvSpPr>
          <p:cNvPr id="848" name="Google Shape;848;p99"/>
          <p:cNvSpPr txBox="1"/>
          <p:nvPr/>
        </p:nvSpPr>
        <p:spPr>
          <a:xfrm>
            <a:off x="266675" y="3141825"/>
            <a:ext cx="4247700" cy="3075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latin typeface="Open Sans"/>
                <a:ea typeface="Open Sans"/>
                <a:cs typeface="Open Sans"/>
                <a:sym typeface="Open Sans"/>
              </a:rPr>
              <a:t>Write a function that takes a single input, a string, </a:t>
            </a:r>
            <a:r>
              <a:rPr lang="en" sz="2000">
                <a:latin typeface="Open Sans"/>
                <a:ea typeface="Open Sans"/>
                <a:cs typeface="Open Sans"/>
                <a:sym typeface="Open Sans"/>
              </a:rPr>
              <a:t>and return the counts of all the vowels. </a:t>
            </a:r>
            <a:endParaRPr sz="2000">
              <a:latin typeface="Open Sans"/>
              <a:ea typeface="Open Sans"/>
              <a:cs typeface="Open Sans"/>
              <a:sym typeface="Open Sans"/>
            </a:endParaRPr>
          </a:p>
          <a:p>
            <a:pPr indent="0" lvl="0" marL="0" rtl="0" algn="l">
              <a:lnSpc>
                <a:spcPct val="130000"/>
              </a:lnSpc>
              <a:spcBef>
                <a:spcPts val="0"/>
              </a:spcBef>
              <a:spcAft>
                <a:spcPts val="0"/>
              </a:spcAft>
              <a:buNone/>
            </a:pPr>
            <a:r>
              <a:t/>
            </a:r>
            <a:endParaRPr b="1" sz="2200">
              <a:solidFill>
                <a:schemeClr val="dk1"/>
              </a:solidFill>
              <a:latin typeface="Open Sans"/>
              <a:ea typeface="Open Sans"/>
              <a:cs typeface="Open Sans"/>
              <a:sym typeface="Open Sans"/>
            </a:endParaRPr>
          </a:p>
        </p:txBody>
      </p:sp>
      <p:grpSp>
        <p:nvGrpSpPr>
          <p:cNvPr id="849" name="Google Shape;849;p99"/>
          <p:cNvGrpSpPr/>
          <p:nvPr/>
        </p:nvGrpSpPr>
        <p:grpSpPr>
          <a:xfrm>
            <a:off x="4777150" y="3076345"/>
            <a:ext cx="4083950" cy="3075933"/>
            <a:chOff x="1248950" y="4479479"/>
            <a:chExt cx="4083950" cy="1885803"/>
          </a:xfrm>
        </p:grpSpPr>
        <p:grpSp>
          <p:nvGrpSpPr>
            <p:cNvPr id="850" name="Google Shape;850;p99"/>
            <p:cNvGrpSpPr/>
            <p:nvPr/>
          </p:nvGrpSpPr>
          <p:grpSpPr>
            <a:xfrm>
              <a:off x="1248950" y="4479479"/>
              <a:ext cx="4083950" cy="1885803"/>
              <a:chOff x="1248950" y="4479479"/>
              <a:chExt cx="4083950" cy="1885803"/>
            </a:xfrm>
          </p:grpSpPr>
          <p:sp>
            <p:nvSpPr>
              <p:cNvPr id="851" name="Google Shape;851;p99"/>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9"/>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9"/>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99"/>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9"/>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9"/>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99"/>
          <p:cNvGrpSpPr/>
          <p:nvPr/>
        </p:nvGrpSpPr>
        <p:grpSpPr>
          <a:xfrm>
            <a:off x="4827275" y="3477828"/>
            <a:ext cx="3983700" cy="2674763"/>
            <a:chOff x="1464738" y="2582325"/>
            <a:chExt cx="3983700" cy="4953264"/>
          </a:xfrm>
        </p:grpSpPr>
        <p:sp>
          <p:nvSpPr>
            <p:cNvPr id="858" name="Google Shape;858;p99"/>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vowels</a:t>
              </a:r>
              <a:r>
                <a:rPr lang="en">
                  <a:solidFill>
                    <a:srgbClr val="EAEAEA"/>
                  </a:solidFill>
                  <a:latin typeface="Consolas"/>
                  <a:ea typeface="Consolas"/>
                  <a:cs typeface="Consolas"/>
                  <a:sym typeface="Consolas"/>
                </a:rPr>
                <a:t>("HELLO, WORLD!")</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 E: 1, O: 2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vowels</a:t>
              </a:r>
              <a:r>
                <a:rPr lang="en">
                  <a:solidFill>
                    <a:srgbClr val="EAEAEA"/>
                  </a:solidFill>
                  <a:latin typeface="Consolas"/>
                  <a:ea typeface="Consolas"/>
                  <a:cs typeface="Consolas"/>
                  <a:sym typeface="Consolas"/>
                </a:rPr>
                <a:t>("Major League Hacking")</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 3, e: 2, i: 1, o: 1, u: 1 }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859" name="Google Shape;859;p99"/>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860" name="Google Shape;860;p99"/>
          <p:cNvSpPr txBox="1"/>
          <p:nvPr>
            <p:ph type="title"/>
          </p:nvPr>
        </p:nvSpPr>
        <p:spPr>
          <a:xfrm>
            <a:off x="161550" y="928650"/>
            <a:ext cx="88209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Additional Practice Problem #</a:t>
            </a:r>
            <a:r>
              <a:rPr lang="en" sz="3000">
                <a:solidFill>
                  <a:srgbClr val="353535"/>
                </a:solidFill>
              </a:rPr>
              <a:t>2</a:t>
            </a:r>
            <a:r>
              <a:rPr b="1" lang="en" sz="3000">
                <a:solidFill>
                  <a:srgbClr val="353535"/>
                </a:solidFill>
                <a:latin typeface="Open Sans"/>
                <a:ea typeface="Open Sans"/>
                <a:cs typeface="Open Sans"/>
                <a:sym typeface="Open Sans"/>
              </a:rPr>
              <a:t> </a:t>
            </a:r>
            <a:endParaRPr b="1" sz="3000">
              <a:solidFill>
                <a:srgbClr val="353535"/>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00"/>
          <p:cNvSpPr txBox="1"/>
          <p:nvPr>
            <p:ph type="title"/>
          </p:nvPr>
        </p:nvSpPr>
        <p:spPr>
          <a:xfrm>
            <a:off x="282900" y="1768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Palindromes</a:t>
            </a:r>
            <a:endParaRPr/>
          </a:p>
        </p:txBody>
      </p:sp>
      <p:sp>
        <p:nvSpPr>
          <p:cNvPr id="866" name="Google Shape;866;p100"/>
          <p:cNvSpPr txBox="1"/>
          <p:nvPr/>
        </p:nvSpPr>
        <p:spPr>
          <a:xfrm>
            <a:off x="266675" y="3141825"/>
            <a:ext cx="4247700" cy="3075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2000">
                <a:latin typeface="Open Sans"/>
                <a:ea typeface="Open Sans"/>
                <a:cs typeface="Open Sans"/>
                <a:sym typeface="Open Sans"/>
              </a:rPr>
              <a:t>Write a function that takes a single input, a string, and return if the string is a palindrome (reads the same backwards as forwards</a:t>
            </a:r>
            <a:endParaRPr sz="2000">
              <a:latin typeface="Open Sans"/>
              <a:ea typeface="Open Sans"/>
              <a:cs typeface="Open Sans"/>
              <a:sym typeface="Open Sans"/>
            </a:endParaRPr>
          </a:p>
          <a:p>
            <a:pPr indent="0" lvl="0" marL="0" rtl="0" algn="l">
              <a:lnSpc>
                <a:spcPct val="130000"/>
              </a:lnSpc>
              <a:spcBef>
                <a:spcPts val="0"/>
              </a:spcBef>
              <a:spcAft>
                <a:spcPts val="0"/>
              </a:spcAft>
              <a:buNone/>
            </a:pPr>
            <a:r>
              <a:t/>
            </a:r>
            <a:endParaRPr b="1" sz="2200">
              <a:solidFill>
                <a:schemeClr val="dk1"/>
              </a:solidFill>
              <a:latin typeface="Open Sans"/>
              <a:ea typeface="Open Sans"/>
              <a:cs typeface="Open Sans"/>
              <a:sym typeface="Open Sans"/>
            </a:endParaRPr>
          </a:p>
        </p:txBody>
      </p:sp>
      <p:grpSp>
        <p:nvGrpSpPr>
          <p:cNvPr id="867" name="Google Shape;867;p100"/>
          <p:cNvGrpSpPr/>
          <p:nvPr/>
        </p:nvGrpSpPr>
        <p:grpSpPr>
          <a:xfrm>
            <a:off x="4777150" y="3076345"/>
            <a:ext cx="4083950" cy="3075933"/>
            <a:chOff x="1248950" y="4479479"/>
            <a:chExt cx="4083950" cy="1885803"/>
          </a:xfrm>
        </p:grpSpPr>
        <p:grpSp>
          <p:nvGrpSpPr>
            <p:cNvPr id="868" name="Google Shape;868;p100"/>
            <p:cNvGrpSpPr/>
            <p:nvPr/>
          </p:nvGrpSpPr>
          <p:grpSpPr>
            <a:xfrm>
              <a:off x="1248950" y="4479479"/>
              <a:ext cx="4083950" cy="1885803"/>
              <a:chOff x="1248950" y="4479479"/>
              <a:chExt cx="4083950" cy="1885803"/>
            </a:xfrm>
          </p:grpSpPr>
          <p:sp>
            <p:nvSpPr>
              <p:cNvPr id="869" name="Google Shape;869;p100"/>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00"/>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00"/>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100"/>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00"/>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00"/>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00"/>
          <p:cNvGrpSpPr/>
          <p:nvPr/>
        </p:nvGrpSpPr>
        <p:grpSpPr>
          <a:xfrm>
            <a:off x="4827275" y="3477828"/>
            <a:ext cx="3983700" cy="2674763"/>
            <a:chOff x="1464738" y="2582325"/>
            <a:chExt cx="3983700" cy="4953264"/>
          </a:xfrm>
        </p:grpSpPr>
        <p:sp>
          <p:nvSpPr>
            <p:cNvPr id="876" name="Google Shape;876;p100"/>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palindrome</a:t>
              </a:r>
              <a:r>
                <a:rPr lang="en">
                  <a:solidFill>
                    <a:srgbClr val="EAEAEA"/>
                  </a:solidFill>
                  <a:latin typeface="Consolas"/>
                  <a:ea typeface="Consolas"/>
                  <a:cs typeface="Consolas"/>
                  <a:sym typeface="Consolas"/>
                </a:rPr>
                <a:t>("racecar")</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TRUE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palindrome</a:t>
              </a:r>
              <a:r>
                <a:rPr lang="en">
                  <a:solidFill>
                    <a:srgbClr val="EAEAEA"/>
                  </a:solidFill>
                  <a:latin typeface="Consolas"/>
                  <a:ea typeface="Consolas"/>
                  <a:cs typeface="Consolas"/>
                  <a:sym typeface="Consolas"/>
                </a:rPr>
                <a:t>("hacking")</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FALSE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877" name="Google Shape;877;p100"/>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878" name="Google Shape;878;p100"/>
          <p:cNvSpPr txBox="1"/>
          <p:nvPr>
            <p:ph type="title"/>
          </p:nvPr>
        </p:nvSpPr>
        <p:spPr>
          <a:xfrm>
            <a:off x="161550" y="928650"/>
            <a:ext cx="88209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Additional Practice Problem #</a:t>
            </a:r>
            <a:r>
              <a:rPr lang="en" sz="3000">
                <a:solidFill>
                  <a:srgbClr val="353535"/>
                </a:solidFill>
              </a:rPr>
              <a:t>3</a:t>
            </a:r>
            <a:r>
              <a:rPr b="1" lang="en" sz="3000">
                <a:solidFill>
                  <a:srgbClr val="353535"/>
                </a:solidFill>
                <a:latin typeface="Open Sans"/>
                <a:ea typeface="Open Sans"/>
                <a:cs typeface="Open Sans"/>
                <a:sym typeface="Open Sans"/>
              </a:rPr>
              <a:t> </a:t>
            </a:r>
            <a:endParaRPr b="1" sz="3000">
              <a:solidFill>
                <a:srgbClr val="353535"/>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01"/>
          <p:cNvSpPr txBox="1"/>
          <p:nvPr>
            <p:ph type="title"/>
          </p:nvPr>
        </p:nvSpPr>
        <p:spPr>
          <a:xfrm>
            <a:off x="282900" y="1768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 </a:t>
            </a:r>
            <a:r>
              <a:rPr lang="en"/>
              <a:t>Parentheses</a:t>
            </a:r>
            <a:endParaRPr/>
          </a:p>
        </p:txBody>
      </p:sp>
      <p:sp>
        <p:nvSpPr>
          <p:cNvPr id="884" name="Google Shape;884;p101"/>
          <p:cNvSpPr txBox="1"/>
          <p:nvPr/>
        </p:nvSpPr>
        <p:spPr>
          <a:xfrm>
            <a:off x="266675" y="3141825"/>
            <a:ext cx="4247700" cy="3075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latin typeface="Open Sans"/>
                <a:ea typeface="Open Sans"/>
                <a:cs typeface="Open Sans"/>
                <a:sym typeface="Open Sans"/>
              </a:rPr>
              <a:t>Write a function that takes a single input, a string, and return if the string has valid parenthesis (open brackets closed with closing brackets). Use ‘</a:t>
            </a:r>
            <a:r>
              <a:rPr lang="en" sz="2000">
                <a:latin typeface="Open Sans"/>
                <a:ea typeface="Open Sans"/>
                <a:cs typeface="Open Sans"/>
                <a:sym typeface="Open Sans"/>
              </a:rPr>
              <a:t>[{(‘ brackets.</a:t>
            </a:r>
            <a:endParaRPr sz="2000">
              <a:latin typeface="Open Sans"/>
              <a:ea typeface="Open Sans"/>
              <a:cs typeface="Open Sans"/>
              <a:sym typeface="Open Sans"/>
            </a:endParaRPr>
          </a:p>
          <a:p>
            <a:pPr indent="0" lvl="0" marL="0" rtl="0" algn="l">
              <a:lnSpc>
                <a:spcPct val="130000"/>
              </a:lnSpc>
              <a:spcBef>
                <a:spcPts val="0"/>
              </a:spcBef>
              <a:spcAft>
                <a:spcPts val="0"/>
              </a:spcAft>
              <a:buNone/>
            </a:pPr>
            <a:r>
              <a:t/>
            </a:r>
            <a:endParaRPr b="1" sz="2200">
              <a:solidFill>
                <a:schemeClr val="dk1"/>
              </a:solidFill>
              <a:latin typeface="Open Sans"/>
              <a:ea typeface="Open Sans"/>
              <a:cs typeface="Open Sans"/>
              <a:sym typeface="Open Sans"/>
            </a:endParaRPr>
          </a:p>
        </p:txBody>
      </p:sp>
      <p:sp>
        <p:nvSpPr>
          <p:cNvPr id="885" name="Google Shape;885;p101"/>
          <p:cNvSpPr txBox="1"/>
          <p:nvPr>
            <p:ph type="title"/>
          </p:nvPr>
        </p:nvSpPr>
        <p:spPr>
          <a:xfrm>
            <a:off x="161550" y="928650"/>
            <a:ext cx="88209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Additional Practice Problem #</a:t>
            </a:r>
            <a:r>
              <a:rPr lang="en" sz="3000">
                <a:solidFill>
                  <a:srgbClr val="353535"/>
                </a:solidFill>
              </a:rPr>
              <a:t>4</a:t>
            </a:r>
            <a:r>
              <a:rPr b="1" lang="en" sz="3000">
                <a:solidFill>
                  <a:srgbClr val="353535"/>
                </a:solidFill>
                <a:latin typeface="Open Sans"/>
                <a:ea typeface="Open Sans"/>
                <a:cs typeface="Open Sans"/>
                <a:sym typeface="Open Sans"/>
              </a:rPr>
              <a:t> </a:t>
            </a:r>
            <a:endParaRPr b="1" sz="3000">
              <a:solidFill>
                <a:srgbClr val="353535"/>
              </a:solidFill>
              <a:latin typeface="Open Sans"/>
              <a:ea typeface="Open Sans"/>
              <a:cs typeface="Open Sans"/>
              <a:sym typeface="Open Sans"/>
            </a:endParaRPr>
          </a:p>
        </p:txBody>
      </p:sp>
      <p:grpSp>
        <p:nvGrpSpPr>
          <p:cNvPr id="886" name="Google Shape;886;p101"/>
          <p:cNvGrpSpPr/>
          <p:nvPr/>
        </p:nvGrpSpPr>
        <p:grpSpPr>
          <a:xfrm>
            <a:off x="4777150" y="3065608"/>
            <a:ext cx="4083950" cy="3075933"/>
            <a:chOff x="1248950" y="4479479"/>
            <a:chExt cx="4083950" cy="1885803"/>
          </a:xfrm>
        </p:grpSpPr>
        <p:grpSp>
          <p:nvGrpSpPr>
            <p:cNvPr id="887" name="Google Shape;887;p101"/>
            <p:cNvGrpSpPr/>
            <p:nvPr/>
          </p:nvGrpSpPr>
          <p:grpSpPr>
            <a:xfrm>
              <a:off x="1248950" y="4479479"/>
              <a:ext cx="4083950" cy="1885803"/>
              <a:chOff x="1248950" y="4479479"/>
              <a:chExt cx="4083950" cy="1885803"/>
            </a:xfrm>
          </p:grpSpPr>
          <p:sp>
            <p:nvSpPr>
              <p:cNvPr id="888" name="Google Shape;888;p101"/>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1"/>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01"/>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101"/>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01"/>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01"/>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101"/>
          <p:cNvGrpSpPr/>
          <p:nvPr/>
        </p:nvGrpSpPr>
        <p:grpSpPr>
          <a:xfrm>
            <a:off x="4827275" y="3477828"/>
            <a:ext cx="3983700" cy="2674763"/>
            <a:chOff x="1464738" y="2582325"/>
            <a:chExt cx="3983700" cy="4953264"/>
          </a:xfrm>
        </p:grpSpPr>
        <p:sp>
          <p:nvSpPr>
            <p:cNvPr id="895" name="Google Shape;895;p101"/>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brackets</a:t>
              </a:r>
              <a:r>
                <a:rPr lang="en">
                  <a:solidFill>
                    <a:srgbClr val="EAEAEA"/>
                  </a:solidFill>
                  <a:latin typeface="Consolas"/>
                  <a:ea typeface="Consolas"/>
                  <a:cs typeface="Consolas"/>
                  <a:sym typeface="Consolas"/>
                </a:rPr>
                <a:t>("[[(M){L}[H]]]")</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TRUE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brackets</a:t>
              </a:r>
              <a:r>
                <a:rPr lang="en">
                  <a:solidFill>
                    <a:srgbClr val="EAEAEA"/>
                  </a:solidFill>
                  <a:latin typeface="Consolas"/>
                  <a:ea typeface="Consolas"/>
                  <a:cs typeface="Consolas"/>
                  <a:sym typeface="Consolas"/>
                </a:rPr>
                <a:t>("(M[L)]{h}")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FALSE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896" name="Google Shape;896;p101"/>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nvSpPr>
        <p:spPr>
          <a:xfrm>
            <a:off x="647100" y="1883688"/>
            <a:ext cx="78498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#3: </a:t>
            </a:r>
            <a:r>
              <a:rPr lang="en" sz="3000">
                <a:solidFill>
                  <a:schemeClr val="dk1"/>
                </a:solidFill>
                <a:latin typeface="Open Sans"/>
                <a:ea typeface="Open Sans"/>
                <a:cs typeface="Open Sans"/>
                <a:sym typeface="Open Sans"/>
              </a:rPr>
              <a:t>Start coding or whiteboarding, and talk through parts where you're stuck. </a:t>
            </a:r>
            <a:endParaRPr b="1" sz="3000">
              <a:solidFill>
                <a:schemeClr val="dk1"/>
              </a:solidFill>
              <a:latin typeface="Open Sans"/>
              <a:ea typeface="Open Sans"/>
              <a:cs typeface="Open Sans"/>
              <a:sym typeface="Open Sans"/>
            </a:endParaRPr>
          </a:p>
        </p:txBody>
      </p:sp>
      <p:sp>
        <p:nvSpPr>
          <p:cNvPr id="154" name="Google Shape;154;p21"/>
          <p:cNvSpPr txBox="1"/>
          <p:nvPr/>
        </p:nvSpPr>
        <p:spPr>
          <a:xfrm>
            <a:off x="880200" y="3634875"/>
            <a:ext cx="4239300" cy="2307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1000"/>
              </a:spcAft>
              <a:buNone/>
            </a:pPr>
            <a:r>
              <a:rPr lang="en" sz="2000">
                <a:solidFill>
                  <a:schemeClr val="dk1"/>
                </a:solidFill>
                <a:latin typeface="Open Sans"/>
                <a:ea typeface="Open Sans"/>
                <a:cs typeface="Open Sans"/>
                <a:sym typeface="Open Sans"/>
              </a:rPr>
              <a:t>Technical interviewers know what they can and can't share with you. They're very likely to give you a hint if you're close (like if can't remember the name of the method you want to use).</a:t>
            </a:r>
            <a:endParaRPr sz="2000">
              <a:solidFill>
                <a:schemeClr val="dk1"/>
              </a:solidFill>
              <a:latin typeface="Open Sans"/>
              <a:ea typeface="Open Sans"/>
              <a:cs typeface="Open Sans"/>
              <a:sym typeface="Open Sans"/>
            </a:endParaRPr>
          </a:p>
        </p:txBody>
      </p:sp>
      <p:sp>
        <p:nvSpPr>
          <p:cNvPr id="155" name="Google Shape;155;p21"/>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56" name="Google Shape;156;p21"/>
          <p:cNvPicPr preferRelativeResize="0"/>
          <p:nvPr/>
        </p:nvPicPr>
        <p:blipFill>
          <a:blip r:embed="rId3">
            <a:alphaModFix/>
          </a:blip>
          <a:stretch>
            <a:fillRect/>
          </a:stretch>
        </p:blipFill>
        <p:spPr>
          <a:xfrm>
            <a:off x="5274900" y="3027488"/>
            <a:ext cx="3359576" cy="3359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02"/>
          <p:cNvSpPr txBox="1"/>
          <p:nvPr/>
        </p:nvSpPr>
        <p:spPr>
          <a:xfrm>
            <a:off x="3230250" y="2305600"/>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D966"/>
                </a:solidFill>
                <a:latin typeface="Open Sans"/>
                <a:ea typeface="Open Sans"/>
                <a:cs typeface="Open Sans"/>
                <a:sym typeface="Open Sans"/>
              </a:rPr>
              <a:t>Check your email for access to:</a:t>
            </a:r>
            <a:endParaRPr b="1" sz="2200">
              <a:solidFill>
                <a:srgbClr val="FFD9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902" name="Google Shape;902;p102"/>
          <p:cNvSpPr txBox="1"/>
          <p:nvPr/>
        </p:nvSpPr>
        <p:spPr>
          <a:xfrm>
            <a:off x="576450" y="10179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Learning shouldn't stop when the workshop ends...</a:t>
            </a:r>
            <a:endParaRPr b="1" sz="3000">
              <a:solidFill>
                <a:srgbClr val="FFFFFF"/>
              </a:solidFill>
              <a:latin typeface="Open Sans"/>
              <a:ea typeface="Open Sans"/>
              <a:cs typeface="Open Sans"/>
              <a:sym typeface="Open Sans"/>
            </a:endParaRPr>
          </a:p>
        </p:txBody>
      </p:sp>
      <p:pic>
        <p:nvPicPr>
          <p:cNvPr id="903" name="Google Shape;903;p102"/>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03"/>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pic>
        <p:nvPicPr>
          <p:cNvPr id="909" name="Google Shape;909;p103"/>
          <p:cNvPicPr preferRelativeResize="0"/>
          <p:nvPr/>
        </p:nvPicPr>
        <p:blipFill>
          <a:blip r:embed="rId3">
            <a:alphaModFix/>
          </a:blip>
          <a:stretch>
            <a:fillRect/>
          </a:stretch>
        </p:blipFill>
        <p:spPr>
          <a:xfrm>
            <a:off x="2771087" y="5166600"/>
            <a:ext cx="3601825" cy="135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